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695" r:id="rId2"/>
  </p:sldMasterIdLst>
  <p:notesMasterIdLst>
    <p:notesMasterId r:id="rId32"/>
  </p:notesMasterIdLst>
  <p:handoutMasterIdLst>
    <p:handoutMasterId r:id="rId33"/>
  </p:handoutMasterIdLst>
  <p:sldIdLst>
    <p:sldId id="325" r:id="rId3"/>
    <p:sldId id="364" r:id="rId4"/>
    <p:sldId id="359" r:id="rId5"/>
    <p:sldId id="344" r:id="rId6"/>
    <p:sldId id="330" r:id="rId7"/>
    <p:sldId id="331" r:id="rId8"/>
    <p:sldId id="365" r:id="rId9"/>
    <p:sldId id="333" r:id="rId10"/>
    <p:sldId id="334" r:id="rId11"/>
    <p:sldId id="347" r:id="rId12"/>
    <p:sldId id="343" r:id="rId13"/>
    <p:sldId id="335" r:id="rId14"/>
    <p:sldId id="348" r:id="rId15"/>
    <p:sldId id="345" r:id="rId16"/>
    <p:sldId id="340" r:id="rId17"/>
    <p:sldId id="341" r:id="rId18"/>
    <p:sldId id="351" r:id="rId19"/>
    <p:sldId id="342" r:id="rId20"/>
    <p:sldId id="346" r:id="rId21"/>
    <p:sldId id="363" r:id="rId22"/>
    <p:sldId id="358" r:id="rId23"/>
    <p:sldId id="360" r:id="rId24"/>
    <p:sldId id="362" r:id="rId25"/>
    <p:sldId id="349" r:id="rId26"/>
    <p:sldId id="367" r:id="rId27"/>
    <p:sldId id="368" r:id="rId28"/>
    <p:sldId id="357" r:id="rId29"/>
    <p:sldId id="366" r:id="rId30"/>
    <p:sldId id="350" r:id="rId31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5FB"/>
    <a:srgbClr val="FFCFAF"/>
    <a:srgbClr val="FF9F5D"/>
    <a:srgbClr val="0046D2"/>
    <a:srgbClr val="A3D8FF"/>
    <a:srgbClr val="B7E0FF"/>
    <a:srgbClr val="BDE3FF"/>
    <a:srgbClr val="CCE9AD"/>
    <a:srgbClr val="FF6600"/>
    <a:srgbClr val="F0E5F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4" autoAdjust="0"/>
    <p:restoredTop sz="93529" autoAdjust="0"/>
  </p:normalViewPr>
  <p:slideViewPr>
    <p:cSldViewPr>
      <p:cViewPr>
        <p:scale>
          <a:sx n="90" d="100"/>
          <a:sy n="90" d="100"/>
        </p:scale>
        <p:origin x="-138" y="-366"/>
      </p:cViewPr>
      <p:guideLst>
        <p:guide orient="horz" pos="1344"/>
        <p:guide orient="horz" pos="3888"/>
        <p:guide orient="horz" pos="720"/>
        <p:guide pos="5616"/>
        <p:guide pos="144"/>
        <p:guide pos="2928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85" tIns="46092" rIns="92185" bIns="46092" numCol="1" anchor="t" anchorCtr="0" compatLnSpc="1">
            <a:prstTxWarp prst="textNoShape">
              <a:avLst/>
            </a:prstTxWarp>
          </a:bodyPr>
          <a:lstStyle>
            <a:lvl1pPr defTabSz="922338" eaLnBrk="0" hangingPunct="0">
              <a:defRPr sz="1200"/>
            </a:lvl1pPr>
          </a:lstStyle>
          <a:p>
            <a:endParaRPr lang="de-DE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85" tIns="46092" rIns="92185" bIns="46092" numCol="1" anchor="t" anchorCtr="0" compatLnSpc="1">
            <a:prstTxWarp prst="textNoShape">
              <a:avLst/>
            </a:prstTxWarp>
          </a:bodyPr>
          <a:lstStyle>
            <a:lvl1pPr algn="r" defTabSz="922338" eaLnBrk="0" hangingPunct="0">
              <a:defRPr sz="1200"/>
            </a:lvl1pPr>
          </a:lstStyle>
          <a:p>
            <a:fld id="{2289DE0C-99E3-477D-AEEF-2A850F425537}" type="datetimeFigureOut">
              <a:rPr lang="de-DE"/>
              <a:pPr/>
              <a:t>10.09.2010</a:t>
            </a:fld>
            <a:endParaRPr lang="de-DE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85" tIns="46092" rIns="92185" bIns="46092" numCol="1" anchor="b" anchorCtr="0" compatLnSpc="1">
            <a:prstTxWarp prst="textNoShape">
              <a:avLst/>
            </a:prstTxWarp>
          </a:bodyPr>
          <a:lstStyle>
            <a:lvl1pPr defTabSz="922338" eaLnBrk="0" hangingPunct="0">
              <a:defRPr sz="1200"/>
            </a:lvl1pPr>
          </a:lstStyle>
          <a:p>
            <a:endParaRPr lang="de-DE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85" tIns="46092" rIns="92185" bIns="46092" numCol="1" anchor="b" anchorCtr="0" compatLnSpc="1">
            <a:prstTxWarp prst="textNoShape">
              <a:avLst/>
            </a:prstTxWarp>
          </a:bodyPr>
          <a:lstStyle>
            <a:lvl1pPr algn="r" defTabSz="922338" eaLnBrk="0" hangingPunct="0">
              <a:defRPr sz="1200"/>
            </a:lvl1pPr>
          </a:lstStyle>
          <a:p>
            <a:fld id="{8AC30F7C-8EAC-48E0-AD0F-43763C4CB80F}" type="slidenum">
              <a:rPr lang="de-DE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85" tIns="46092" rIns="92185" bIns="46092" numCol="1" anchor="t" anchorCtr="0" compatLnSpc="1">
            <a:prstTxWarp prst="textNoShape">
              <a:avLst/>
            </a:prstTxWarp>
          </a:bodyPr>
          <a:lstStyle>
            <a:lvl1pPr defTabSz="922338">
              <a:defRPr sz="1200"/>
            </a:lvl1pPr>
          </a:lstStyle>
          <a:p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85" tIns="46092" rIns="92185" bIns="46092" numCol="1" anchor="t" anchorCtr="0" compatLnSpc="1">
            <a:prstTxWarp prst="textNoShape">
              <a:avLst/>
            </a:prstTxWarp>
          </a:bodyPr>
          <a:lstStyle>
            <a:lvl1pPr algn="r" defTabSz="922338">
              <a:defRPr sz="1200"/>
            </a:lvl1pPr>
          </a:lstStyle>
          <a:p>
            <a:endParaRPr lang="de-DE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64113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3288"/>
            <a:ext cx="5438775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85" tIns="46092" rIns="92185" bIns="460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85" tIns="46092" rIns="92185" bIns="46092" numCol="1" anchor="b" anchorCtr="0" compatLnSpc="1">
            <a:prstTxWarp prst="textNoShape">
              <a:avLst/>
            </a:prstTxWarp>
          </a:bodyPr>
          <a:lstStyle>
            <a:lvl1pPr defTabSz="922338">
              <a:defRPr sz="1200"/>
            </a:lvl1pPr>
          </a:lstStyle>
          <a:p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85" tIns="46092" rIns="92185" bIns="46092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/>
            </a:lvl1pPr>
          </a:lstStyle>
          <a:p>
            <a:fld id="{779EE654-799C-4552-A748-FD953DD6C3D4}" type="slidenum">
              <a:rPr lang="de-DE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11" descr="adler-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C8C8C8"/>
              </a:clrFrom>
              <a:clrTo>
                <a:srgbClr val="C8C8C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65700" y="0"/>
            <a:ext cx="41783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1" name="Rectangle 6"/>
          <p:cNvSpPr>
            <a:spLocks noGrp="1" noChangeArrowheads="1"/>
          </p:cNvSpPr>
          <p:nvPr>
            <p:ph type="ctrTitle"/>
          </p:nvPr>
        </p:nvSpPr>
        <p:spPr>
          <a:xfrm>
            <a:off x="230188" y="1143000"/>
            <a:ext cx="8688387" cy="98901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3972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230188" y="2133600"/>
            <a:ext cx="8688387" cy="2897188"/>
          </a:xfrm>
        </p:spPr>
        <p:txBody>
          <a:bodyPr/>
          <a:lstStyle>
            <a:lvl1pPr marL="0" indent="0">
              <a:buFont typeface="Times" pitchFamily="18" charset="0"/>
              <a:buNone/>
              <a:defRPr sz="2500">
                <a:solidFill>
                  <a:schemeClr val="tx1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Deutscher Bundestag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Februar 2010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 </a:t>
            </a:r>
            <a:fld id="{CBAD6CCD-68A5-4759-A1B9-4E0142E9D712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43700" y="1143000"/>
            <a:ext cx="2171700" cy="50292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28600" y="1143000"/>
            <a:ext cx="6362700" cy="502920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Deutscher Bundestag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Februar 2010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 </a:t>
            </a:r>
            <a:fld id="{E0623DE5-8DB4-45C1-82E8-4446CA924DBC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92D3-0DBB-40D6-AD7A-C5A30ED2090A}" type="datetimeFigureOut">
              <a:rPr lang="de-DE" smtClean="0"/>
              <a:pPr/>
              <a:t>10.09.2010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7ACE-CBE3-4A7D-9A0C-B0FA52A0571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92D3-0DBB-40D6-AD7A-C5A30ED2090A}" type="datetimeFigureOut">
              <a:rPr lang="de-DE" smtClean="0"/>
              <a:pPr/>
              <a:t>10.09.2010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7ACE-CBE3-4A7D-9A0C-B0FA52A0571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92D3-0DBB-40D6-AD7A-C5A30ED2090A}" type="datetimeFigureOut">
              <a:rPr lang="de-DE" smtClean="0"/>
              <a:pPr/>
              <a:t>10.09.2010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7ACE-CBE3-4A7D-9A0C-B0FA52A0571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92D3-0DBB-40D6-AD7A-C5A30ED2090A}" type="datetimeFigureOut">
              <a:rPr lang="de-DE" smtClean="0"/>
              <a:pPr/>
              <a:t>10.09.2010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7ACE-CBE3-4A7D-9A0C-B0FA52A0571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92D3-0DBB-40D6-AD7A-C5A30ED2090A}" type="datetimeFigureOut">
              <a:rPr lang="de-DE" smtClean="0"/>
              <a:pPr/>
              <a:t>10.09.2010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7ACE-CBE3-4A7D-9A0C-B0FA52A0571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92D3-0DBB-40D6-AD7A-C5A30ED2090A}" type="datetimeFigureOut">
              <a:rPr lang="de-DE" smtClean="0"/>
              <a:pPr/>
              <a:t>10.09.2010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7ACE-CBE3-4A7D-9A0C-B0FA52A0571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92D3-0DBB-40D6-AD7A-C5A30ED2090A}" type="datetimeFigureOut">
              <a:rPr lang="de-DE" smtClean="0"/>
              <a:pPr/>
              <a:t>10.09.2010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7ACE-CBE3-4A7D-9A0C-B0FA52A0571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92D3-0DBB-40D6-AD7A-C5A30ED2090A}" type="datetimeFigureOut">
              <a:rPr lang="de-DE" smtClean="0"/>
              <a:pPr/>
              <a:t>10.09.2010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7ACE-CBE3-4A7D-9A0C-B0FA52A0571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rgbClr val="C6E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188640"/>
            <a:ext cx="5207496" cy="936104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8600" y="1268760"/>
            <a:ext cx="8686800" cy="4903440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79388" y="6484938"/>
            <a:ext cx="4032250" cy="338554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Deutscher Bundestag, Wissenschaftliche Dienste</a:t>
            </a:r>
          </a:p>
          <a:p>
            <a:r>
              <a:rPr lang="de-DE" smtClean="0"/>
              <a:t>WD 8 – Umwelt, Naturschutz, Reaktorsicherheit, Bildung und Forschung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 </a:t>
            </a:r>
            <a:fld id="{2EE501B2-4D84-4DA8-AE2E-301CF7531038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92D3-0DBB-40D6-AD7A-C5A30ED2090A}" type="datetimeFigureOut">
              <a:rPr lang="de-DE" smtClean="0"/>
              <a:pPr/>
              <a:t>10.09.2010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7ACE-CBE3-4A7D-9A0C-B0FA52A0571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92D3-0DBB-40D6-AD7A-C5A30ED2090A}" type="datetimeFigureOut">
              <a:rPr lang="de-DE" smtClean="0"/>
              <a:pPr/>
              <a:t>10.09.2010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7ACE-CBE3-4A7D-9A0C-B0FA52A0571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92D3-0DBB-40D6-AD7A-C5A30ED2090A}" type="datetimeFigureOut">
              <a:rPr lang="de-DE" smtClean="0"/>
              <a:pPr/>
              <a:t>10.09.2010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7ACE-CBE3-4A7D-9A0C-B0FA52A0571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Deutscher Bundestag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Februar 2010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 </a:t>
            </a:r>
            <a:fld id="{8710688E-7769-413D-A568-D586C7CD23F8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28600" y="2133600"/>
            <a:ext cx="42672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133600"/>
            <a:ext cx="42672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Deutscher Bundestag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Februar 2010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 </a:t>
            </a:r>
            <a:fld id="{34C92068-31F8-424D-9B66-26FB614D6660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Deutscher Bundestag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Februar 2010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 </a:t>
            </a:r>
            <a:fld id="{3C1931A8-13B2-474C-913B-A69A5E2FBAE0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Deutscher Bundestag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Februar 2010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 </a:t>
            </a:r>
            <a:fld id="{8AD70872-873D-4122-96C3-6367E5D2B59D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Deutscher Bundestag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Februar 2010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 </a:t>
            </a:r>
            <a:fld id="{8313C668-8019-4575-A480-361DB0E91F9A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Deutscher Bundestag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Februar 2010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 </a:t>
            </a:r>
            <a:fld id="{9B996DCE-4280-4CB0-8428-5B4DF318BE62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Deutscher Bundestag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Februar 2010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Folien </a:t>
            </a:r>
            <a:fld id="{866B0C5B-CFD4-4AE3-A7F4-8A88810BAD4F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" Target="../slides/slid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" Target="../slides/slide8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8C8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143000"/>
            <a:ext cx="8686800" cy="78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8294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2133600"/>
            <a:ext cx="8686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pic>
        <p:nvPicPr>
          <p:cNvPr id="82948" name="Picture 42" descr="wortbildmarke-2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C8C8C8"/>
              </a:clrFrom>
              <a:clrTo>
                <a:srgbClr val="C8C8C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11813" y="71438"/>
            <a:ext cx="353218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7" name="Rectangle 43"/>
          <p:cNvSpPr>
            <a:spLocks noChangeAspect="1" noChangeArrowheads="1"/>
          </p:cNvSpPr>
          <p:nvPr/>
        </p:nvSpPr>
        <p:spPr bwMode="auto">
          <a:xfrm>
            <a:off x="228600" y="6477000"/>
            <a:ext cx="8686800" cy="381000"/>
          </a:xfrm>
          <a:prstGeom prst="rect">
            <a:avLst/>
          </a:prstGeom>
          <a:solidFill>
            <a:srgbClr val="52525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82952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484938"/>
            <a:ext cx="4032250" cy="214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 sz="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de-DE"/>
              <a:t>Deutscher Bundestag</a:t>
            </a:r>
          </a:p>
        </p:txBody>
      </p:sp>
      <p:sp>
        <p:nvSpPr>
          <p:cNvPr id="82953" name="Text Box 9">
            <a:hlinkClick r:id="" action="ppaction://hlinkshowjump?jump=lastslideviewed"/>
          </p:cNvPr>
          <p:cNvSpPr txBox="1">
            <a:spLocks noChangeArrowheads="1"/>
          </p:cNvSpPr>
          <p:nvPr userDrawn="1"/>
        </p:nvSpPr>
        <p:spPr bwMode="auto">
          <a:xfrm>
            <a:off x="6705600" y="6446838"/>
            <a:ext cx="387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800">
                <a:solidFill>
                  <a:schemeClr val="accent1"/>
                </a:solidFill>
                <a:sym typeface="Wingdings" pitchFamily="2" charset="2"/>
              </a:rPr>
              <a:t></a:t>
            </a:r>
            <a:endParaRPr lang="de-DE" sz="1800">
              <a:solidFill>
                <a:srgbClr val="52618C"/>
              </a:solidFill>
              <a:sym typeface="Wingdings" pitchFamily="2" charset="2"/>
            </a:endParaRPr>
          </a:p>
        </p:txBody>
      </p:sp>
      <p:sp>
        <p:nvSpPr>
          <p:cNvPr id="82955" name="Rectangle 1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179388" y="6381750"/>
            <a:ext cx="26638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295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92950" y="6467475"/>
            <a:ext cx="1081088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rgbClr val="FFFFF8"/>
                </a:solidFill>
                <a:latin typeface="+mn-lt"/>
              </a:defRPr>
            </a:lvl1pPr>
          </a:lstStyle>
          <a:p>
            <a:r>
              <a:rPr lang="de-DE"/>
              <a:t>Februar 2010</a:t>
            </a:r>
          </a:p>
        </p:txBody>
      </p:sp>
      <p:sp>
        <p:nvSpPr>
          <p:cNvPr id="8295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7988" y="6467475"/>
            <a:ext cx="865187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>
                <a:solidFill>
                  <a:srgbClr val="FFFFF8"/>
                </a:solidFill>
                <a:latin typeface="+mn-lt"/>
              </a:defRPr>
            </a:lvl1pPr>
          </a:lstStyle>
          <a:p>
            <a:r>
              <a:rPr lang="de-DE"/>
              <a:t>Folien </a:t>
            </a:r>
            <a:fld id="{47E9C794-BBC1-4F98-906C-71921EA219E9}" type="slidenum">
              <a:rPr lang="de-DE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Melior Com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Melior Com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Melior Com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Melior Com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Melior Com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Melior Com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Melior Com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Melior Com" pitchFamily="18" charset="0"/>
        </a:defRPr>
      </a:lvl9pPr>
    </p:titleStyle>
    <p:bodyStyle>
      <a:lvl1pPr marL="177800" indent="-177800" algn="l" defTabSz="900113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1pPr>
      <a:lvl2pPr marL="534988" indent="-177800" algn="l" defTabSz="900113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chemeClr val="tx2"/>
          </a:solidFill>
          <a:latin typeface="+mn-lt"/>
        </a:defRPr>
      </a:lvl2pPr>
      <a:lvl3pPr marL="954088" indent="-228600" algn="l" defTabSz="900113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chemeClr val="tx2"/>
          </a:solidFill>
          <a:latin typeface="+mn-lt"/>
        </a:defRPr>
      </a:lvl3pPr>
      <a:lvl4pPr marL="1373188" indent="-228600" algn="l" defTabSz="900113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chemeClr val="tx2"/>
          </a:solidFill>
          <a:latin typeface="+mn-lt"/>
        </a:defRPr>
      </a:lvl4pPr>
      <a:lvl5pPr marL="1792288" indent="-228600" algn="l" defTabSz="900113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chemeClr val="tx2"/>
          </a:solidFill>
          <a:latin typeface="+mn-lt"/>
        </a:defRPr>
      </a:lvl5pPr>
      <a:lvl6pPr marL="2249488" indent="-228600" algn="l" defTabSz="900113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chemeClr val="tx2"/>
          </a:solidFill>
          <a:latin typeface="+mn-lt"/>
        </a:defRPr>
      </a:lvl6pPr>
      <a:lvl7pPr marL="2706688" indent="-228600" algn="l" defTabSz="900113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chemeClr val="tx2"/>
          </a:solidFill>
          <a:latin typeface="+mn-lt"/>
        </a:defRPr>
      </a:lvl7pPr>
      <a:lvl8pPr marL="3163888" indent="-228600" algn="l" defTabSz="900113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chemeClr val="tx2"/>
          </a:solidFill>
          <a:latin typeface="+mn-lt"/>
        </a:defRPr>
      </a:lvl8pPr>
      <a:lvl9pPr marL="3621088" indent="-228600" algn="l" defTabSz="900113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>
          <a:solidFill>
            <a:schemeClr val="tx2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592D3-0DBB-40D6-AD7A-C5A30ED2090A}" type="datetimeFigureOut">
              <a:rPr lang="de-DE" smtClean="0"/>
              <a:pPr/>
              <a:t>10.09.2010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57ACE-CBE3-4A7D-9A0C-B0FA52A0571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de-DE" sz="4000"/>
              <a:t>Deutscher Bundestag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30188" y="2133600"/>
            <a:ext cx="8688387" cy="4319736"/>
          </a:xfrm>
        </p:spPr>
        <p:txBody>
          <a:bodyPr/>
          <a:lstStyle/>
          <a:p>
            <a:endParaRPr lang="de-DE" smtClean="0"/>
          </a:p>
          <a:p>
            <a:r>
              <a:rPr lang="de-DE" sz="2000" smtClean="0"/>
              <a:t>Vortrag zum Tag der Ein- und Ausblicke:</a:t>
            </a:r>
          </a:p>
          <a:p>
            <a:endParaRPr lang="de-DE" sz="1800" smtClean="0"/>
          </a:p>
          <a:p>
            <a:r>
              <a:rPr lang="de-DE" sz="3200" smtClean="0"/>
              <a:t>Geo-Engineering – </a:t>
            </a:r>
          </a:p>
          <a:p>
            <a:r>
              <a:rPr lang="de-DE" sz="3200" smtClean="0"/>
              <a:t>Neue Handlungsmöglichkeiten </a:t>
            </a:r>
          </a:p>
          <a:p>
            <a:r>
              <a:rPr lang="de-DE" sz="3200" smtClean="0"/>
              <a:t>beim Klimaschutz?</a:t>
            </a:r>
          </a:p>
          <a:p>
            <a:endParaRPr lang="de-DE" sz="1800" smtClean="0"/>
          </a:p>
          <a:p>
            <a:r>
              <a:rPr lang="de-DE" sz="2400" smtClean="0"/>
              <a:t>Dr. Julian Adolphs</a:t>
            </a:r>
            <a:endParaRPr lang="de-DE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Handlungsmöglichkeiten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</a:t>
            </a:r>
          </a:p>
          <a:p>
            <a:r>
              <a:rPr lang="de-DE" smtClean="0"/>
              <a:t>Wissenschaftliche Dienste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4992737" y="2130058"/>
            <a:ext cx="2228850" cy="714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29" name="Abgerundetes Rechteck 28"/>
          <p:cNvSpPr/>
          <p:nvPr/>
        </p:nvSpPr>
        <p:spPr>
          <a:xfrm>
            <a:off x="5982684" y="2492896"/>
            <a:ext cx="2448272" cy="2304256"/>
          </a:xfrm>
          <a:prstGeom prst="roundRect">
            <a:avLst/>
          </a:prstGeom>
          <a:solidFill>
            <a:srgbClr val="DFC9EF"/>
          </a:solidFill>
          <a:ln w="762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4427984" y="2130058"/>
            <a:ext cx="0" cy="704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 flipH="1">
            <a:off x="1849487" y="2139583"/>
            <a:ext cx="1962150" cy="704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102364" y="1175385"/>
            <a:ext cx="2649132" cy="954107"/>
          </a:xfrm>
          <a:prstGeom prst="rect">
            <a:avLst/>
          </a:prstGeom>
          <a:solidFill>
            <a:srgbClr val="00698E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" b="1" smtClean="0">
                <a:solidFill>
                  <a:srgbClr val="FFFEFB"/>
                </a:solidFill>
                <a:latin typeface="Arial" charset="0"/>
              </a:rPr>
              <a:t>  </a:t>
            </a:r>
          </a:p>
          <a:p>
            <a:pPr algn="ctr">
              <a:spcBef>
                <a:spcPct val="50000"/>
              </a:spcBef>
            </a:pPr>
            <a:r>
              <a:rPr lang="de-DE" sz="2800" b="1" smtClean="0">
                <a:solidFill>
                  <a:srgbClr val="FFFEFB"/>
                </a:solidFill>
                <a:latin typeface="Arial" charset="0"/>
              </a:rPr>
              <a:t>Klimawandel</a:t>
            </a:r>
            <a:endParaRPr lang="de-DE" sz="2800" b="1">
              <a:solidFill>
                <a:srgbClr val="FFFEFB"/>
              </a:solidFill>
            </a:endParaRPr>
          </a:p>
          <a:p>
            <a:pPr algn="ctr">
              <a:spcBef>
                <a:spcPct val="50000"/>
              </a:spcBef>
            </a:pPr>
            <a:endParaRPr lang="de-DE" sz="800" b="1" smtClean="0">
              <a:solidFill>
                <a:srgbClr val="FFFEFB"/>
              </a:solidFill>
              <a:latin typeface="Arial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925796" y="5301208"/>
            <a:ext cx="7247689" cy="707886"/>
          </a:xfrm>
          <a:prstGeom prst="rect">
            <a:avLst/>
          </a:prstGeom>
          <a:solidFill>
            <a:srgbClr val="EBF5FB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2000" smtClean="0"/>
              <a:t>Wenn der Klimaschutz scheitert bleiben nur die Möglichkeiten </a:t>
            </a:r>
          </a:p>
          <a:p>
            <a:pPr algn="ctr"/>
            <a:r>
              <a:rPr lang="de-DE" sz="2000" smtClean="0"/>
              <a:t>Anpassung und Abschwächung !</a:t>
            </a:r>
            <a:endParaRPr lang="de-DE" sz="2000"/>
          </a:p>
        </p:txBody>
      </p:sp>
      <p:grpSp>
        <p:nvGrpSpPr>
          <p:cNvPr id="20" name="Gruppieren 19"/>
          <p:cNvGrpSpPr/>
          <p:nvPr/>
        </p:nvGrpSpPr>
        <p:grpSpPr>
          <a:xfrm>
            <a:off x="3593364" y="2844433"/>
            <a:ext cx="1656184" cy="1534125"/>
            <a:chOff x="3593364" y="2844433"/>
            <a:chExt cx="1656184" cy="1534125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3614630" y="2844433"/>
              <a:ext cx="1611312" cy="406400"/>
            </a:xfrm>
            <a:prstGeom prst="rect">
              <a:avLst/>
            </a:prstGeom>
            <a:solidFill>
              <a:srgbClr val="FF99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sz="2000">
                  <a:latin typeface="Arial" charset="0"/>
                </a:rPr>
                <a:t>Vermeidung</a:t>
              </a:r>
            </a:p>
          </p:txBody>
        </p:sp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3593364" y="3670672"/>
              <a:ext cx="1656184" cy="707886"/>
            </a:xfrm>
            <a:prstGeom prst="rect">
              <a:avLst/>
            </a:prstGeom>
            <a:solidFill>
              <a:srgbClr val="FF99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sz="2000" smtClean="0"/>
                <a:t>Klimaschutz-ziele</a:t>
              </a:r>
              <a:endParaRPr lang="de-DE" sz="2000">
                <a:latin typeface="Arial" charset="0"/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6191167" y="2835032"/>
            <a:ext cx="2007791" cy="1539144"/>
            <a:chOff x="6191167" y="2835032"/>
            <a:chExt cx="2007791" cy="1539144"/>
          </a:xfrm>
        </p:grpSpPr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6191167" y="2835032"/>
              <a:ext cx="2000250" cy="406400"/>
            </a:xfrm>
            <a:prstGeom prst="rect">
              <a:avLst/>
            </a:prstGeom>
            <a:solidFill>
              <a:srgbClr val="B889DB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sz="2000">
                  <a:latin typeface="Arial" charset="0"/>
                </a:rPr>
                <a:t>Abschwächung</a:t>
              </a:r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6198708" y="3666290"/>
              <a:ext cx="2000250" cy="707886"/>
            </a:xfrm>
            <a:prstGeom prst="rect">
              <a:avLst/>
            </a:prstGeom>
            <a:solidFill>
              <a:srgbClr val="B889DB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sz="2000" smtClean="0"/>
                <a:t>Geo-Engineering</a:t>
              </a:r>
              <a:endParaRPr lang="de-DE" sz="2000">
                <a:latin typeface="Arial" charset="0"/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899592" y="2844433"/>
            <a:ext cx="2007791" cy="1534125"/>
            <a:chOff x="899592" y="2844433"/>
            <a:chExt cx="2007791" cy="1534125"/>
          </a:xfrm>
        </p:grpSpPr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899592" y="2844433"/>
              <a:ext cx="2000250" cy="4064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sz="2000">
                  <a:latin typeface="Arial" charset="0"/>
                </a:rPr>
                <a:t>Anpassung</a:t>
              </a:r>
            </a:p>
          </p:txBody>
        </p:sp>
        <p:sp>
          <p:nvSpPr>
            <p:cNvPr id="28" name="Text Box 6"/>
            <p:cNvSpPr txBox="1">
              <a:spLocks noChangeArrowheads="1"/>
            </p:cNvSpPr>
            <p:nvPr/>
          </p:nvSpPr>
          <p:spPr bwMode="auto">
            <a:xfrm>
              <a:off x="907133" y="3670672"/>
              <a:ext cx="2000250" cy="70788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sz="2000" smtClean="0">
                  <a:latin typeface="Arial" charset="0"/>
                </a:rPr>
                <a:t>Anpassungs-</a:t>
              </a:r>
              <a:r>
                <a:rPr lang="de-DE" sz="2000" smtClean="0"/>
                <a:t>Maßnahmen</a:t>
              </a:r>
              <a:endParaRPr lang="de-DE" sz="2000" smtClean="0"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/>
          <p:cNvSpPr txBox="1"/>
          <p:nvPr/>
        </p:nvSpPr>
        <p:spPr>
          <a:xfrm>
            <a:off x="4572001" y="2517864"/>
            <a:ext cx="3672407" cy="3416320"/>
          </a:xfrm>
          <a:prstGeom prst="rect">
            <a:avLst/>
          </a:prstGeom>
          <a:solidFill>
            <a:srgbClr val="EBF5FB"/>
          </a:solidFill>
        </p:spPr>
        <p:txBody>
          <a:bodyPr wrap="square" rtlCol="0">
            <a:spAutoFit/>
          </a:bodyPr>
          <a:lstStyle/>
          <a:p>
            <a:r>
              <a:rPr lang="de-DE" sz="2400" b="1" smtClean="0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de-DE" sz="2400" b="1" smtClean="0">
                <a:latin typeface="Arial" pitchFamily="34" charset="0"/>
                <a:cs typeface="Arial" pitchFamily="34" charset="0"/>
              </a:rPr>
              <a:t> CO</a:t>
            </a:r>
            <a:r>
              <a:rPr lang="de-DE" sz="2400" b="1" baseline="-25000" smtClean="0">
                <a:latin typeface="Arial" pitchFamily="34" charset="0"/>
                <a:cs typeface="Arial" pitchFamily="34" charset="0"/>
              </a:rPr>
              <a:t>2 </a:t>
            </a:r>
            <a:r>
              <a:rPr lang="de-DE" sz="2400" b="1" smtClean="0">
                <a:latin typeface="Arial" pitchFamily="34" charset="0"/>
                <a:cs typeface="Arial" pitchFamily="34" charset="0"/>
              </a:rPr>
              <a:t>–</a:t>
            </a:r>
            <a:r>
              <a:rPr lang="de-DE" sz="2400" b="1" smtClean="0"/>
              <a:t> Einlagerung</a:t>
            </a:r>
          </a:p>
          <a:p>
            <a:pPr>
              <a:buFont typeface="Arial" pitchFamily="34" charset="0"/>
              <a:buChar char="•"/>
            </a:pPr>
            <a:endParaRPr lang="de-DE" sz="800" b="1" smtClean="0"/>
          </a:p>
          <a:p>
            <a:pPr lvl="1">
              <a:buFont typeface="Symbol" pitchFamily="18" charset="2"/>
              <a:buChar char="-"/>
            </a:pPr>
            <a:r>
              <a:rPr lang="de-DE" sz="2400" smtClean="0"/>
              <a:t> biologisch</a:t>
            </a:r>
            <a:endParaRPr lang="de-DE" sz="2400" smtClean="0"/>
          </a:p>
          <a:p>
            <a:pPr lvl="1">
              <a:buFont typeface="Symbol" pitchFamily="18" charset="2"/>
              <a:buChar char="-"/>
            </a:pPr>
            <a:r>
              <a:rPr lang="de-DE" sz="2400" smtClean="0"/>
              <a:t> </a:t>
            </a:r>
            <a:r>
              <a:rPr lang="de-DE" sz="2400" smtClean="0"/>
              <a:t>geologisch</a:t>
            </a:r>
            <a:endParaRPr lang="de-DE" sz="2400" smtClean="0"/>
          </a:p>
          <a:p>
            <a:endParaRPr lang="de-DE" sz="2400" smtClean="0"/>
          </a:p>
          <a:p>
            <a:endParaRPr lang="de-DE" sz="2400" smtClean="0"/>
          </a:p>
          <a:p>
            <a:pPr>
              <a:buFont typeface="Arial" pitchFamily="34" charset="0"/>
              <a:buChar char="•"/>
            </a:pPr>
            <a:r>
              <a:rPr lang="de-DE" sz="2400" b="1" smtClean="0"/>
              <a:t> Biomasse </a:t>
            </a:r>
            <a:r>
              <a:rPr lang="de-DE" sz="2400" b="1" smtClean="0"/>
              <a:t>der </a:t>
            </a:r>
            <a:r>
              <a:rPr lang="de-DE" sz="2400" b="1" smtClean="0"/>
              <a:t>Ozeane</a:t>
            </a:r>
          </a:p>
          <a:p>
            <a:pPr>
              <a:buFont typeface="Arial" pitchFamily="34" charset="0"/>
              <a:buChar char="•"/>
            </a:pPr>
            <a:endParaRPr lang="de-DE" sz="800" smtClean="0"/>
          </a:p>
          <a:p>
            <a:pPr lvl="1">
              <a:buFont typeface="Symbol" pitchFamily="18" charset="2"/>
              <a:buChar char="-"/>
            </a:pPr>
            <a:r>
              <a:rPr lang="de-DE" sz="2400" smtClean="0"/>
              <a:t> Algen-</a:t>
            </a:r>
            <a:r>
              <a:rPr lang="de-DE" sz="2400" smtClean="0"/>
              <a:t>Düngung </a:t>
            </a:r>
          </a:p>
          <a:p>
            <a:pPr lvl="1">
              <a:buFont typeface="Symbol" pitchFamily="18" charset="2"/>
              <a:buChar char="-"/>
            </a:pPr>
            <a:endParaRPr lang="de-DE" sz="800" smtClean="0"/>
          </a:p>
        </p:txBody>
      </p:sp>
      <p:grpSp>
        <p:nvGrpSpPr>
          <p:cNvPr id="19" name="Gruppieren 18"/>
          <p:cNvGrpSpPr/>
          <p:nvPr/>
        </p:nvGrpSpPr>
        <p:grpSpPr>
          <a:xfrm>
            <a:off x="4355976" y="2348880"/>
            <a:ext cx="4608512" cy="4032448"/>
            <a:chOff x="4427984" y="2348880"/>
            <a:chExt cx="4608512" cy="4032448"/>
          </a:xfrm>
        </p:grpSpPr>
        <p:sp>
          <p:nvSpPr>
            <p:cNvPr id="18" name="Rechteck 17"/>
            <p:cNvSpPr/>
            <p:nvPr/>
          </p:nvSpPr>
          <p:spPr>
            <a:xfrm>
              <a:off x="4427984" y="2348880"/>
              <a:ext cx="4608512" cy="4032448"/>
            </a:xfrm>
            <a:prstGeom prst="rect">
              <a:avLst/>
            </a:prstGeom>
            <a:solidFill>
              <a:srgbClr val="C6E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 descr="co2sauger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2652" y="2492896"/>
              <a:ext cx="3189748" cy="3672408"/>
            </a:xfrm>
            <a:prstGeom prst="rect">
              <a:avLst/>
            </a:prstGeom>
            <a:ln w="28575"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14" name="Textfeld 13"/>
          <p:cNvSpPr txBox="1"/>
          <p:nvPr/>
        </p:nvSpPr>
        <p:spPr>
          <a:xfrm>
            <a:off x="395536" y="2839576"/>
            <a:ext cx="3456384" cy="2677656"/>
          </a:xfrm>
          <a:prstGeom prst="rect">
            <a:avLst/>
          </a:prstGeom>
          <a:solidFill>
            <a:srgbClr val="EBF5FB"/>
          </a:solidFill>
        </p:spPr>
        <p:txBody>
          <a:bodyPr wrap="square" rtlCol="0">
            <a:spAutoFit/>
          </a:bodyPr>
          <a:lstStyle/>
          <a:p>
            <a:pPr lvl="1"/>
            <a:r>
              <a:rPr lang="de-DE" sz="2400" b="1" smtClean="0"/>
              <a:t> </a:t>
            </a:r>
          </a:p>
          <a:p>
            <a:pPr lvl="1"/>
            <a:r>
              <a:rPr lang="de-DE" sz="2400" b="1" smtClean="0"/>
              <a:t>Aerosole </a:t>
            </a:r>
            <a:r>
              <a:rPr lang="de-DE" sz="2400" b="1" smtClean="0"/>
              <a:t>in der </a:t>
            </a:r>
            <a:r>
              <a:rPr lang="de-DE" sz="2400" b="1" smtClean="0"/>
              <a:t/>
            </a:r>
            <a:br>
              <a:rPr lang="de-DE" sz="2400" b="1" smtClean="0"/>
            </a:br>
            <a:r>
              <a:rPr lang="de-DE" sz="2400" b="1" smtClean="0"/>
              <a:t>  Atmosphäre</a:t>
            </a:r>
            <a:endParaRPr lang="de-DE" sz="2400" b="1" smtClean="0"/>
          </a:p>
          <a:p>
            <a:pPr marL="800100" lvl="1" indent="-342900"/>
            <a:endParaRPr lang="de-DE" sz="2400" b="1" smtClean="0"/>
          </a:p>
          <a:p>
            <a:pPr marL="800100" lvl="1" indent="-342900"/>
            <a:endParaRPr lang="de-DE" sz="2400" b="1" smtClean="0"/>
          </a:p>
          <a:p>
            <a:pPr marL="800100" lvl="1" indent="-342900"/>
            <a:r>
              <a:rPr lang="de-DE" sz="2400" b="1" smtClean="0"/>
              <a:t>Spiegel </a:t>
            </a:r>
            <a:r>
              <a:rPr lang="de-DE" sz="2400" b="1" smtClean="0"/>
              <a:t>im </a:t>
            </a:r>
            <a:r>
              <a:rPr lang="de-DE" sz="2400" b="1" smtClean="0"/>
              <a:t>Weltall     </a:t>
            </a:r>
            <a:endParaRPr lang="de-DE" sz="2400" b="1" u="sng" smtClean="0"/>
          </a:p>
          <a:p>
            <a:endParaRPr lang="de-DE" sz="2400" b="1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492896"/>
            <a:ext cx="3459264" cy="3529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188640"/>
            <a:ext cx="5423520" cy="936104"/>
          </a:xfrm>
        </p:spPr>
        <p:txBody>
          <a:bodyPr/>
          <a:lstStyle/>
          <a:p>
            <a:r>
              <a:rPr lang="de-DE" smtClean="0"/>
              <a:t>Klimakontroll – Mechanismen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</a:t>
            </a:r>
          </a:p>
          <a:p>
            <a:r>
              <a:rPr lang="de-DE" smtClean="0"/>
              <a:t>Wissenschaftliche Dienste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67544" y="1196752"/>
            <a:ext cx="3240360" cy="830997"/>
          </a:xfrm>
          <a:prstGeom prst="rect">
            <a:avLst/>
          </a:prstGeom>
          <a:solidFill>
            <a:srgbClr val="EBF5FB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smtClean="0">
                <a:latin typeface="Arial" pitchFamily="34" charset="0"/>
                <a:cs typeface="Arial" pitchFamily="34" charset="0"/>
              </a:rPr>
              <a:t>1. Eingriffe in die Strahlungsbilanz</a:t>
            </a:r>
            <a:endParaRPr lang="de-DE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716017" y="1196752"/>
            <a:ext cx="3600400" cy="830997"/>
          </a:xfrm>
          <a:prstGeom prst="rect">
            <a:avLst/>
          </a:prstGeom>
          <a:solidFill>
            <a:srgbClr val="EBF5FB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smtClean="0">
                <a:latin typeface="Arial" pitchFamily="34" charset="0"/>
                <a:cs typeface="Arial" pitchFamily="34" charset="0"/>
              </a:rPr>
              <a:t>2. Bindung von atmosphärischem CO</a:t>
            </a:r>
            <a:r>
              <a:rPr lang="de-DE" sz="2400" baseline="-25000" smtClean="0">
                <a:latin typeface="Arial" pitchFamily="34" charset="0"/>
                <a:cs typeface="Arial" pitchFamily="34" charset="0"/>
              </a:rPr>
              <a:t>2  </a:t>
            </a:r>
            <a:endParaRPr lang="de-DE" sz="240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Gerade Verbindung 12"/>
          <p:cNvCxnSpPr/>
          <p:nvPr/>
        </p:nvCxnSpPr>
        <p:spPr>
          <a:xfrm rot="5400000">
            <a:off x="1655676" y="3681028"/>
            <a:ext cx="5112568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>
          <a:xfrm>
            <a:off x="323528" y="2276872"/>
            <a:ext cx="8424936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</a:t>
            </a:r>
          </a:p>
          <a:p>
            <a:r>
              <a:rPr lang="de-DE" smtClean="0"/>
              <a:t>Wissenschaftliche Dienste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908719"/>
            <a:ext cx="6912768" cy="449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feld 7"/>
          <p:cNvSpPr txBox="1"/>
          <p:nvPr/>
        </p:nvSpPr>
        <p:spPr>
          <a:xfrm>
            <a:off x="1115616" y="5550331"/>
            <a:ext cx="7632848" cy="830997"/>
          </a:xfrm>
          <a:prstGeom prst="rect">
            <a:avLst/>
          </a:prstGeom>
          <a:solidFill>
            <a:srgbClr val="EBF5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smtClean="0"/>
              <a:t>10 </a:t>
            </a:r>
            <a:r>
              <a:rPr lang="de-DE" sz="2400" smtClean="0"/>
              <a:t>Millionen Tonnen Schwefeldioxid in Stratosphäre. </a:t>
            </a:r>
          </a:p>
          <a:p>
            <a:pPr algn="ctr"/>
            <a:r>
              <a:rPr lang="de-DE" sz="2400" smtClean="0"/>
              <a:t>Durchschnitts-Temperatur  </a:t>
            </a:r>
            <a:r>
              <a:rPr lang="de-DE" sz="2400" smtClean="0"/>
              <a:t> </a:t>
            </a:r>
            <a:r>
              <a:rPr lang="de-DE" sz="2400" b="1" smtClean="0"/>
              <a:t>–</a:t>
            </a:r>
            <a:r>
              <a:rPr lang="de-DE" sz="2400" b="1" smtClean="0"/>
              <a:t>0,5 </a:t>
            </a:r>
            <a:r>
              <a:rPr lang="de-DE" sz="2400" b="1" smtClean="0"/>
              <a:t>°</a:t>
            </a:r>
            <a:r>
              <a:rPr lang="de-DE" sz="2400" b="1" smtClean="0"/>
              <a:t>C</a:t>
            </a:r>
            <a:r>
              <a:rPr lang="de-DE" sz="2400" smtClean="0"/>
              <a:t> </a:t>
            </a:r>
            <a:r>
              <a:rPr lang="de-DE" sz="2400" smtClean="0"/>
              <a:t>!</a:t>
            </a:r>
            <a:endParaRPr lang="de-DE" sz="240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228600" y="188640"/>
            <a:ext cx="5423520" cy="1008112"/>
          </a:xfrm>
        </p:spPr>
        <p:txBody>
          <a:bodyPr/>
          <a:lstStyle/>
          <a:p>
            <a:r>
              <a:rPr lang="de-DE" smtClean="0"/>
              <a:t>Strahlungsbilanz: Atmosphäre </a:t>
            </a:r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72009" y="3814189"/>
            <a:ext cx="1691679" cy="1569660"/>
          </a:xfrm>
          <a:prstGeom prst="rect">
            <a:avLst/>
          </a:prstGeom>
          <a:solidFill>
            <a:srgbClr val="EBF5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b="1" smtClean="0"/>
              <a:t>1991 </a:t>
            </a:r>
            <a:endParaRPr lang="de-DE" sz="2400" b="1" smtClean="0"/>
          </a:p>
          <a:p>
            <a:pPr algn="ctr"/>
            <a:r>
              <a:rPr lang="de-DE" sz="2400" b="1" smtClean="0"/>
              <a:t>Vulkan-</a:t>
            </a:r>
          </a:p>
          <a:p>
            <a:pPr algn="ctr"/>
            <a:r>
              <a:rPr lang="de-DE" sz="2400" b="1" smtClean="0"/>
              <a:t>Ausbruch</a:t>
            </a:r>
          </a:p>
          <a:p>
            <a:pPr algn="ctr"/>
            <a:r>
              <a:rPr lang="de-DE" sz="2400" b="1" smtClean="0"/>
              <a:t>Pinatubo</a:t>
            </a:r>
            <a:endParaRPr lang="de-DE" sz="2400" b="1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188640"/>
            <a:ext cx="5495528" cy="936104"/>
          </a:xfrm>
        </p:spPr>
        <p:txBody>
          <a:bodyPr/>
          <a:lstStyle/>
          <a:p>
            <a:r>
              <a:rPr lang="de-DE" smtClean="0"/>
              <a:t>Paul Crutzen</a:t>
            </a:r>
            <a:endParaRPr lang="de-DE"/>
          </a:p>
        </p:txBody>
      </p:sp>
      <p:pic>
        <p:nvPicPr>
          <p:cNvPr id="7" name="Inhaltsplatzhalter 6" descr="Foto_Crutze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55576" y="1052736"/>
            <a:ext cx="2592288" cy="3985643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Bundestag, Wissenschaftliche Dienste</a:t>
            </a:r>
          </a:p>
          <a:p>
            <a:r>
              <a:rPr lang="de-DE" smtClean="0"/>
              <a:t>WD 8 – Umwelt, Naturschutz, Reaktorsicherheit, Bildung und Forschung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8" name="Grafik 7" descr="nobel_medaill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5896" y="1052736"/>
            <a:ext cx="936104" cy="936104"/>
          </a:xfrm>
          <a:prstGeom prst="rect">
            <a:avLst/>
          </a:prstGeom>
        </p:spPr>
      </p:pic>
      <p:pic>
        <p:nvPicPr>
          <p:cNvPr id="9" name="Grafik 8" descr="Crutzen-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25687" y="2276871"/>
            <a:ext cx="4762738" cy="302433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860032" y="1045185"/>
            <a:ext cx="3672408" cy="1015663"/>
          </a:xfrm>
          <a:prstGeom prst="rect">
            <a:avLst/>
          </a:prstGeom>
          <a:solidFill>
            <a:srgbClr val="EBF5FB"/>
          </a:solidFill>
        </p:spPr>
        <p:txBody>
          <a:bodyPr wrap="square" rtlCol="0">
            <a:spAutoFit/>
          </a:bodyPr>
          <a:lstStyle/>
          <a:p>
            <a:r>
              <a:rPr lang="de-DE" sz="2000" b="1" smtClean="0"/>
              <a:t>1995 Nobelpreis für Chemie</a:t>
            </a:r>
            <a:r>
              <a:rPr lang="de-DE" sz="2000" smtClean="0"/>
              <a:t> </a:t>
            </a:r>
          </a:p>
          <a:p>
            <a:r>
              <a:rPr lang="de-DE" sz="2000" smtClean="0"/>
              <a:t>für Beitrag zum Erklärung </a:t>
            </a:r>
          </a:p>
          <a:p>
            <a:r>
              <a:rPr lang="de-DE" sz="2000" smtClean="0"/>
              <a:t>des </a:t>
            </a:r>
            <a:r>
              <a:rPr lang="de-DE" sz="2000" b="1" smtClean="0"/>
              <a:t>Ozonlochs</a:t>
            </a:r>
            <a:r>
              <a:rPr lang="de-DE" sz="2000" smtClean="0"/>
              <a:t> </a:t>
            </a:r>
            <a:endParaRPr lang="de-DE" sz="2000"/>
          </a:p>
        </p:txBody>
      </p:sp>
      <p:sp>
        <p:nvSpPr>
          <p:cNvPr id="11" name="Textfeld 10"/>
          <p:cNvSpPr txBox="1"/>
          <p:nvPr/>
        </p:nvSpPr>
        <p:spPr>
          <a:xfrm>
            <a:off x="283419" y="5765014"/>
            <a:ext cx="8568952" cy="461665"/>
          </a:xfrm>
          <a:prstGeom prst="rect">
            <a:avLst/>
          </a:prstGeom>
          <a:solidFill>
            <a:srgbClr val="EBF5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smtClean="0"/>
              <a:t>2006 Vorschlag: </a:t>
            </a:r>
            <a:r>
              <a:rPr lang="de-DE" sz="2400" smtClean="0"/>
              <a:t>Schwefeldioxid </a:t>
            </a:r>
            <a:r>
              <a:rPr lang="de-DE" sz="2400" smtClean="0"/>
              <a:t>in </a:t>
            </a:r>
            <a:r>
              <a:rPr lang="de-DE" sz="2400" smtClean="0"/>
              <a:t>Stratosphäre ausbringen</a:t>
            </a:r>
            <a:r>
              <a:rPr lang="de-DE" sz="2400" smtClean="0"/>
              <a:t>.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316416" y="2461250"/>
            <a:ext cx="338554" cy="19758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de-DE" sz="1000" smtClean="0"/>
              <a:t>Quelle: http://news.softpedia.com</a:t>
            </a:r>
            <a:endParaRPr lang="de-DE" sz="1000"/>
          </a:p>
        </p:txBody>
      </p:sp>
      <p:sp>
        <p:nvSpPr>
          <p:cNvPr id="13" name="Textfeld 12"/>
          <p:cNvSpPr txBox="1"/>
          <p:nvPr/>
        </p:nvSpPr>
        <p:spPr>
          <a:xfrm rot="20000888">
            <a:off x="899592" y="3049079"/>
            <a:ext cx="7663445" cy="707886"/>
          </a:xfrm>
          <a:prstGeom prst="rect">
            <a:avLst/>
          </a:prstGeom>
          <a:solidFill>
            <a:srgbClr val="F6660E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DE" sz="4000" smtClean="0">
                <a:solidFill>
                  <a:srgbClr val="FFFEFB"/>
                </a:solidFill>
                <a:latin typeface="Franklin Gothic Medium" pitchFamily="34" charset="0"/>
              </a:rPr>
              <a:t>DER SPIEGEL: „Giftkur fürs Klima“</a:t>
            </a:r>
            <a:endParaRPr lang="de-DE" sz="4000">
              <a:solidFill>
                <a:srgbClr val="FFFEFB"/>
              </a:solidFill>
              <a:latin typeface="Franklin Gothic Medium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Atmosphäre – Schwefeldioxid 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</a:t>
            </a:r>
          </a:p>
          <a:p>
            <a:r>
              <a:rPr lang="de-DE" smtClean="0"/>
              <a:t>Wissenschaftliche Dienste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196752"/>
            <a:ext cx="393880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feld 8"/>
          <p:cNvSpPr txBox="1"/>
          <p:nvPr/>
        </p:nvSpPr>
        <p:spPr>
          <a:xfrm>
            <a:off x="899591" y="3945250"/>
            <a:ext cx="7156382" cy="400110"/>
          </a:xfrm>
          <a:prstGeom prst="rect">
            <a:avLst/>
          </a:prstGeom>
          <a:solidFill>
            <a:srgbClr val="EBF5FB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2000" smtClean="0"/>
              <a:t>SO</a:t>
            </a:r>
            <a:r>
              <a:rPr lang="de-DE" sz="2000" baseline="-25000" smtClean="0"/>
              <a:t>2</a:t>
            </a:r>
            <a:r>
              <a:rPr lang="de-DE" sz="2000" smtClean="0"/>
              <a:t>-Konzentration in 26 km Höhe, 3 Monate nach Ausbruch. </a:t>
            </a:r>
            <a:endParaRPr lang="de-DE" sz="2000"/>
          </a:p>
        </p:txBody>
      </p:sp>
      <p:sp>
        <p:nvSpPr>
          <p:cNvPr id="11" name="Textfeld 10"/>
          <p:cNvSpPr txBox="1"/>
          <p:nvPr/>
        </p:nvSpPr>
        <p:spPr>
          <a:xfrm>
            <a:off x="542367" y="4797152"/>
            <a:ext cx="7744941" cy="707886"/>
          </a:xfrm>
          <a:prstGeom prst="rect">
            <a:avLst/>
          </a:prstGeom>
          <a:solidFill>
            <a:srgbClr val="EBF5FB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2000" smtClean="0"/>
              <a:t>Gefahr: Ungleichmäßige Verteilung </a:t>
            </a:r>
            <a:r>
              <a:rPr lang="de-DE" sz="2000" smtClean="0">
                <a:sym typeface="Wingdings" pitchFamily="2" charset="2"/>
              </a:rPr>
              <a:t> ungleichmäßige Abkühlung </a:t>
            </a:r>
          </a:p>
          <a:p>
            <a:pPr algn="ctr"/>
            <a:r>
              <a:rPr lang="de-DE" sz="2000" smtClean="0">
                <a:sym typeface="Wingdings" pitchFamily="2" charset="2"/>
              </a:rPr>
              <a:t>                 Verschiebung von Windsystemen!</a:t>
            </a:r>
            <a:endParaRPr lang="de-DE" sz="2000"/>
          </a:p>
        </p:txBody>
      </p:sp>
      <p:sp>
        <p:nvSpPr>
          <p:cNvPr id="12" name="Textfeld 11"/>
          <p:cNvSpPr txBox="1"/>
          <p:nvPr/>
        </p:nvSpPr>
        <p:spPr>
          <a:xfrm>
            <a:off x="6444208" y="3284984"/>
            <a:ext cx="20681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Quelle: http://news.softpedia.com</a:t>
            </a:r>
            <a:endParaRPr lang="de-DE" sz="1000"/>
          </a:p>
        </p:txBody>
      </p:sp>
      <p:sp>
        <p:nvSpPr>
          <p:cNvPr id="10" name="Textfeld 9"/>
          <p:cNvSpPr txBox="1"/>
          <p:nvPr/>
        </p:nvSpPr>
        <p:spPr>
          <a:xfrm>
            <a:off x="1490239" y="5837202"/>
            <a:ext cx="6047040" cy="400110"/>
          </a:xfrm>
          <a:prstGeom prst="rect">
            <a:avLst/>
          </a:prstGeom>
          <a:solidFill>
            <a:srgbClr val="EBF5FB"/>
          </a:solidFill>
        </p:spPr>
        <p:txBody>
          <a:bodyPr wrap="none" rtlCol="0">
            <a:spAutoFit/>
          </a:bodyPr>
          <a:lstStyle/>
          <a:p>
            <a:r>
              <a:rPr lang="de-DE" sz="2000" smtClean="0"/>
              <a:t>Weitere Probleme: Ozon-Abbau und saurer Regen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188640"/>
            <a:ext cx="5207496" cy="1008112"/>
          </a:xfrm>
        </p:spPr>
        <p:txBody>
          <a:bodyPr/>
          <a:lstStyle/>
          <a:p>
            <a:r>
              <a:rPr lang="de-DE" smtClean="0"/>
              <a:t>Strahlungsbilanz:  Wolkenbildung </a:t>
            </a:r>
            <a:endParaRPr lang="de-DE"/>
          </a:p>
        </p:txBody>
      </p:sp>
      <p:pic>
        <p:nvPicPr>
          <p:cNvPr id="7" name="Inhaltsplatzhalter 6" descr="salzwasser-zerstaeubun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88410" y="1412777"/>
            <a:ext cx="5403870" cy="3744415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</a:t>
            </a:r>
          </a:p>
          <a:p>
            <a:r>
              <a:rPr lang="de-DE" smtClean="0"/>
              <a:t>Wissenschaftliche Dienste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002671" y="5457418"/>
            <a:ext cx="6521657" cy="707886"/>
          </a:xfrm>
          <a:prstGeom prst="rect">
            <a:avLst/>
          </a:prstGeom>
          <a:solidFill>
            <a:srgbClr val="EBF5FB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2000" smtClean="0"/>
              <a:t>Unbemannte Schiffe könnten auf den Ozeanen Wasser </a:t>
            </a:r>
          </a:p>
          <a:p>
            <a:pPr algn="ctr"/>
            <a:r>
              <a:rPr lang="de-DE" sz="2000" smtClean="0"/>
              <a:t>versprühen und so die Wolkenbildung verstärken.  </a:t>
            </a:r>
            <a:endParaRPr lang="de-DE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331640" y="1268761"/>
            <a:ext cx="6598511" cy="4734170"/>
            <a:chOff x="1331640" y="1268761"/>
            <a:chExt cx="6598511" cy="4734170"/>
          </a:xfrm>
        </p:grpSpPr>
        <p:grpSp>
          <p:nvGrpSpPr>
            <p:cNvPr id="22" name="Gruppieren 21"/>
            <p:cNvGrpSpPr/>
            <p:nvPr/>
          </p:nvGrpSpPr>
          <p:grpSpPr>
            <a:xfrm>
              <a:off x="1331640" y="1268761"/>
              <a:ext cx="6598511" cy="4734170"/>
              <a:chOff x="1475656" y="1484783"/>
              <a:chExt cx="6454495" cy="4518147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475656" y="1484783"/>
                <a:ext cx="6454495" cy="45181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" name="Rechteck 26"/>
              <p:cNvSpPr/>
              <p:nvPr/>
            </p:nvSpPr>
            <p:spPr>
              <a:xfrm>
                <a:off x="6300192" y="1628799"/>
                <a:ext cx="1368152" cy="1800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2" name="Gerade Verbindung mit Pfeil 11"/>
            <p:cNvCxnSpPr/>
            <p:nvPr/>
          </p:nvCxnSpPr>
          <p:spPr>
            <a:xfrm rot="5400000" flipH="1" flipV="1">
              <a:off x="4103948" y="3897051"/>
              <a:ext cx="864096" cy="648072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/>
            <p:cNvSpPr/>
            <p:nvPr/>
          </p:nvSpPr>
          <p:spPr>
            <a:xfrm>
              <a:off x="4846976" y="3469109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2555776" y="4653135"/>
              <a:ext cx="1986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>
                  <a:solidFill>
                    <a:srgbClr val="FFFEFB"/>
                  </a:solidFill>
                </a:rPr>
                <a:t>Lagrange-Punkt  L1</a:t>
              </a:r>
              <a:endParaRPr lang="de-DE">
                <a:solidFill>
                  <a:srgbClr val="FFFEFB"/>
                </a:solidFill>
              </a:endParaRPr>
            </a:p>
          </p:txBody>
        </p:sp>
        <p:cxnSp>
          <p:nvCxnSpPr>
            <p:cNvPr id="28" name="Gerade Verbindung mit Pfeil 27"/>
            <p:cNvCxnSpPr/>
            <p:nvPr/>
          </p:nvCxnSpPr>
          <p:spPr>
            <a:xfrm rot="10800000">
              <a:off x="5364088" y="3717031"/>
              <a:ext cx="720080" cy="36004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188640"/>
            <a:ext cx="5207496" cy="936104"/>
          </a:xfrm>
        </p:spPr>
        <p:txBody>
          <a:bodyPr/>
          <a:lstStyle/>
          <a:p>
            <a:r>
              <a:rPr lang="de-DE" smtClean="0"/>
              <a:t>Strahlungsbilanz: </a:t>
            </a:r>
            <a:br>
              <a:rPr lang="de-DE" smtClean="0"/>
            </a:br>
            <a:r>
              <a:rPr lang="de-DE" smtClean="0"/>
              <a:t>Spiegel im Weltall 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</a:t>
            </a:r>
          </a:p>
          <a:p>
            <a:r>
              <a:rPr lang="de-DE" smtClean="0"/>
              <a:t>Wissenschaftliche Dienste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pic>
        <p:nvPicPr>
          <p:cNvPr id="17" name="Grafik 16" descr="space_mirror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1772816"/>
            <a:ext cx="7668344" cy="3599427"/>
          </a:xfrm>
          <a:prstGeom prst="rect">
            <a:avLst/>
          </a:prstGeom>
          <a:ln>
            <a:noFill/>
          </a:ln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5" y="1242835"/>
            <a:ext cx="4536505" cy="4778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Grafik 18" descr="spiegel_orbi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1560" y="1248335"/>
            <a:ext cx="3816424" cy="4770530"/>
          </a:xfrm>
          <a:prstGeom prst="rect">
            <a:avLst/>
          </a:prstGeom>
        </p:spPr>
      </p:pic>
      <p:grpSp>
        <p:nvGrpSpPr>
          <p:cNvPr id="16" name="Gruppieren 15"/>
          <p:cNvGrpSpPr/>
          <p:nvPr/>
        </p:nvGrpSpPr>
        <p:grpSpPr>
          <a:xfrm>
            <a:off x="469967" y="1196752"/>
            <a:ext cx="8166381" cy="4906477"/>
            <a:chOff x="395536" y="826780"/>
            <a:chExt cx="8166381" cy="4906477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210533" y="2564905"/>
              <a:ext cx="4351384" cy="3168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95536" y="826780"/>
              <a:ext cx="4189557" cy="3178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188640"/>
            <a:ext cx="5495528" cy="1008112"/>
          </a:xfrm>
        </p:spPr>
        <p:txBody>
          <a:bodyPr/>
          <a:lstStyle/>
          <a:p>
            <a:r>
              <a:rPr lang="de-DE" smtClean="0"/>
              <a:t>Probleme des Strahlungsbilanz-Managements 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8600" y="1412776"/>
            <a:ext cx="8686800" cy="4752528"/>
          </a:xfrm>
          <a:solidFill>
            <a:srgbClr val="EBF5FB"/>
          </a:solidFill>
        </p:spPr>
        <p:txBody>
          <a:bodyPr/>
          <a:lstStyle/>
          <a:p>
            <a:endParaRPr lang="de-DE" sz="2400" smtClean="0">
              <a:latin typeface="Arial" pitchFamily="34" charset="0"/>
              <a:cs typeface="Arial" pitchFamily="34" charset="0"/>
            </a:endParaRPr>
          </a:p>
          <a:p>
            <a:r>
              <a:rPr lang="de-DE" sz="2400" smtClean="0">
                <a:latin typeface="Arial" pitchFamily="34" charset="0"/>
                <a:cs typeface="Arial" pitchFamily="34" charset="0"/>
              </a:rPr>
              <a:t>Abbau der Ozonschicht (Schwefeldioxid-Methode)</a:t>
            </a:r>
          </a:p>
          <a:p>
            <a:endParaRPr lang="de-DE" sz="2400" smtClean="0">
              <a:latin typeface="Arial" pitchFamily="34" charset="0"/>
              <a:cs typeface="Arial" pitchFamily="34" charset="0"/>
            </a:endParaRPr>
          </a:p>
          <a:p>
            <a:r>
              <a:rPr lang="de-DE" sz="2400" smtClean="0">
                <a:latin typeface="Arial" pitchFamily="34" charset="0"/>
                <a:cs typeface="Arial" pitchFamily="34" charset="0"/>
              </a:rPr>
              <a:t>Saurer Regen</a:t>
            </a:r>
          </a:p>
          <a:p>
            <a:endParaRPr lang="de-DE" sz="2400" smtClean="0">
              <a:latin typeface="Arial" pitchFamily="34" charset="0"/>
              <a:cs typeface="Arial" pitchFamily="34" charset="0"/>
            </a:endParaRPr>
          </a:p>
          <a:p>
            <a:r>
              <a:rPr lang="de-DE" sz="2400" smtClean="0">
                <a:latin typeface="Arial" pitchFamily="34" charset="0"/>
                <a:cs typeface="Arial" pitchFamily="34" charset="0"/>
              </a:rPr>
              <a:t>Versauerung der Ozeane</a:t>
            </a:r>
          </a:p>
          <a:p>
            <a:endParaRPr lang="de-DE" sz="2400" smtClean="0">
              <a:latin typeface="Arial" pitchFamily="34" charset="0"/>
              <a:cs typeface="Arial" pitchFamily="34" charset="0"/>
            </a:endParaRPr>
          </a:p>
          <a:p>
            <a:r>
              <a:rPr lang="de-DE" sz="2400" smtClean="0">
                <a:latin typeface="Arial" pitchFamily="34" charset="0"/>
                <a:cs typeface="Arial" pitchFamily="34" charset="0"/>
              </a:rPr>
              <a:t>Einfluss auf Windsysteme und Meeresströmungen</a:t>
            </a:r>
          </a:p>
          <a:p>
            <a:endParaRPr lang="de-DE" sz="2400" smtClean="0">
              <a:latin typeface="Arial" pitchFamily="34" charset="0"/>
              <a:cs typeface="Arial" pitchFamily="34" charset="0"/>
            </a:endParaRPr>
          </a:p>
          <a:p>
            <a:r>
              <a:rPr lang="de-DE" sz="2400" smtClean="0">
                <a:latin typeface="Arial" pitchFamily="34" charset="0"/>
                <a:cs typeface="Arial" pitchFamily="34" charset="0"/>
              </a:rPr>
              <a:t>Weitere bisher unbekannte Nebenwirkungen</a:t>
            </a:r>
            <a:endParaRPr lang="de-DE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Bundestag, Wissenschaftliche Dienste</a:t>
            </a:r>
          </a:p>
          <a:p>
            <a:r>
              <a:rPr lang="de-DE" smtClean="0"/>
              <a:t>WD 8 – Umwelt, Naturschutz, Reaktorsicherheit, Bildung und Forschung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17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CO</a:t>
            </a:r>
            <a:r>
              <a:rPr lang="de-DE" baseline="-25000" smtClean="0"/>
              <a:t>2</a:t>
            </a:r>
            <a:r>
              <a:rPr lang="de-DE" smtClean="0"/>
              <a:t>-Einlagerungung – </a:t>
            </a:r>
            <a:br>
              <a:rPr lang="de-DE" smtClean="0"/>
            </a:br>
            <a:r>
              <a:rPr lang="de-DE" smtClean="0"/>
              <a:t>„künstliche Bäume“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</a:t>
            </a:r>
          </a:p>
          <a:p>
            <a:r>
              <a:rPr lang="de-DE" smtClean="0"/>
              <a:t>Wissenschaftliche Dienste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211960" y="1268760"/>
            <a:ext cx="4608512" cy="1200329"/>
          </a:xfrm>
          <a:prstGeom prst="rect">
            <a:avLst/>
          </a:prstGeom>
          <a:solidFill>
            <a:srgbClr val="EBF5FB"/>
          </a:solidFill>
        </p:spPr>
        <p:txBody>
          <a:bodyPr wrap="square" rtlCol="0">
            <a:spAutoFit/>
          </a:bodyPr>
          <a:lstStyle/>
          <a:p>
            <a:r>
              <a:rPr lang="de-DE" sz="1800" smtClean="0"/>
              <a:t>„Künstliche Bäume“ könnten unter Nutzung </a:t>
            </a:r>
          </a:p>
          <a:p>
            <a:r>
              <a:rPr lang="de-DE" sz="1800" smtClean="0"/>
              <a:t>von Windstrom, der Luft CO</a:t>
            </a:r>
            <a:r>
              <a:rPr lang="de-DE" sz="1800" baseline="-25000" smtClean="0"/>
              <a:t>2 </a:t>
            </a:r>
            <a:r>
              <a:rPr lang="de-DE" sz="1800" smtClean="0"/>
              <a:t> entziehen, welches unterirdisch gelagert werden könnte (CCS-Technologie).  </a:t>
            </a:r>
            <a:endParaRPr lang="de-DE" sz="18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734889"/>
            <a:ext cx="3312368" cy="2358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1" y="1268760"/>
            <a:ext cx="3312369" cy="2231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feld 10"/>
          <p:cNvSpPr txBox="1"/>
          <p:nvPr/>
        </p:nvSpPr>
        <p:spPr>
          <a:xfrm>
            <a:off x="467544" y="6135107"/>
            <a:ext cx="2850460" cy="24622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1000" smtClean="0"/>
              <a:t>Bilder: British Institute of Mechanical Engineers</a:t>
            </a:r>
            <a:endParaRPr lang="de-DE" sz="1000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2996952"/>
            <a:ext cx="3929658" cy="2619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uppieren 12"/>
          <p:cNvGrpSpPr/>
          <p:nvPr/>
        </p:nvGrpSpPr>
        <p:grpSpPr>
          <a:xfrm>
            <a:off x="4139952" y="1114111"/>
            <a:ext cx="4752528" cy="5158906"/>
            <a:chOff x="4067944" y="1052736"/>
            <a:chExt cx="4896544" cy="5230914"/>
          </a:xfrm>
        </p:grpSpPr>
        <p:sp>
          <p:nvSpPr>
            <p:cNvPr id="12" name="Rechteck 11"/>
            <p:cNvSpPr/>
            <p:nvPr/>
          </p:nvSpPr>
          <p:spPr>
            <a:xfrm>
              <a:off x="4067944" y="1052736"/>
              <a:ext cx="4896544" cy="1584176"/>
            </a:xfrm>
            <a:prstGeom prst="rect">
              <a:avLst/>
            </a:prstGeom>
            <a:solidFill>
              <a:srgbClr val="C6E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55976" y="1052736"/>
              <a:ext cx="4104455" cy="52309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CCS-Technologie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8600" y="764704"/>
            <a:ext cx="6431632" cy="720080"/>
          </a:xfrm>
          <a:solidFill>
            <a:srgbClr val="EBF5FB"/>
          </a:solidFill>
        </p:spPr>
        <p:txBody>
          <a:bodyPr/>
          <a:lstStyle/>
          <a:p>
            <a:pPr algn="ctr">
              <a:buNone/>
            </a:pPr>
            <a:r>
              <a:rPr lang="de-DE" sz="2000" smtClean="0">
                <a:latin typeface="Arial" pitchFamily="34" charset="0"/>
                <a:cs typeface="Arial" pitchFamily="34" charset="0"/>
              </a:rPr>
              <a:t>CCS steht für </a:t>
            </a:r>
            <a:r>
              <a:rPr lang="de-DE" sz="2000" b="1" smtClean="0">
                <a:latin typeface="Arial" pitchFamily="34" charset="0"/>
                <a:cs typeface="Arial" pitchFamily="34" charset="0"/>
              </a:rPr>
              <a:t>C</a:t>
            </a:r>
            <a:r>
              <a:rPr lang="de-DE" sz="2000" smtClean="0">
                <a:latin typeface="Arial" pitchFamily="34" charset="0"/>
                <a:cs typeface="Arial" pitchFamily="34" charset="0"/>
              </a:rPr>
              <a:t>arbon Dioxide </a:t>
            </a:r>
            <a:r>
              <a:rPr lang="de-DE" sz="2000" b="1" smtClean="0">
                <a:latin typeface="Arial" pitchFamily="34" charset="0"/>
                <a:cs typeface="Arial" pitchFamily="34" charset="0"/>
              </a:rPr>
              <a:t>C</a:t>
            </a:r>
            <a:r>
              <a:rPr lang="de-DE" sz="2000" smtClean="0">
                <a:latin typeface="Arial" pitchFamily="34" charset="0"/>
                <a:cs typeface="Arial" pitchFamily="34" charset="0"/>
              </a:rPr>
              <a:t>apture and </a:t>
            </a:r>
            <a:r>
              <a:rPr lang="de-DE" sz="2000" b="1" smtClean="0">
                <a:latin typeface="Arial" pitchFamily="34" charset="0"/>
                <a:cs typeface="Arial" pitchFamily="34" charset="0"/>
              </a:rPr>
              <a:t>S</a:t>
            </a:r>
            <a:r>
              <a:rPr lang="de-DE" sz="2000" smtClean="0">
                <a:latin typeface="Arial" pitchFamily="34" charset="0"/>
                <a:cs typeface="Arial" pitchFamily="34" charset="0"/>
              </a:rPr>
              <a:t>torage – Kohlendioxid Abscheidung und Lagerung </a:t>
            </a:r>
            <a:endParaRPr lang="de-DE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</a:t>
            </a:r>
          </a:p>
          <a:p>
            <a:r>
              <a:rPr lang="de-DE" smtClean="0"/>
              <a:t>Wissenschaftliche Dienste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0951" y="1599040"/>
            <a:ext cx="5986356" cy="477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feld 10"/>
          <p:cNvSpPr txBox="1"/>
          <p:nvPr/>
        </p:nvSpPr>
        <p:spPr>
          <a:xfrm>
            <a:off x="8697942" y="5113638"/>
            <a:ext cx="338554" cy="129137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000" smtClean="0"/>
              <a:t>Quelle: IPCC  Report</a:t>
            </a:r>
            <a:endParaRPr lang="de-DE" sz="1000"/>
          </a:p>
        </p:txBody>
      </p:sp>
      <p:sp>
        <p:nvSpPr>
          <p:cNvPr id="12" name="Textfeld 11"/>
          <p:cNvSpPr txBox="1"/>
          <p:nvPr/>
        </p:nvSpPr>
        <p:spPr>
          <a:xfrm>
            <a:off x="179512" y="2893000"/>
            <a:ext cx="2520280" cy="3416320"/>
          </a:xfrm>
          <a:prstGeom prst="rect">
            <a:avLst/>
          </a:prstGeom>
          <a:solidFill>
            <a:srgbClr val="EBF5FB"/>
          </a:solidFill>
        </p:spPr>
        <p:txBody>
          <a:bodyPr wrap="square" rtlCol="0">
            <a:spAutoFit/>
          </a:bodyPr>
          <a:lstStyle/>
          <a:p>
            <a:r>
              <a:rPr lang="en-US" sz="1800" smtClean="0"/>
              <a:t>CO</a:t>
            </a:r>
            <a:r>
              <a:rPr lang="en-US" sz="1800" baseline="-25000" smtClean="0"/>
              <a:t>2  </a:t>
            </a:r>
            <a:r>
              <a:rPr lang="en-US" sz="1800" smtClean="0"/>
              <a:t>Speicher-   Möglichkeiten:</a:t>
            </a:r>
          </a:p>
          <a:p>
            <a:endParaRPr lang="en-US" sz="1800" smtClean="0"/>
          </a:p>
          <a:p>
            <a:pPr>
              <a:buFont typeface="Arial" pitchFamily="34" charset="0"/>
              <a:buChar char="•"/>
            </a:pPr>
            <a:r>
              <a:rPr lang="en-US" sz="1800" smtClean="0"/>
              <a:t> Öl- und Gasreservoirs</a:t>
            </a:r>
          </a:p>
          <a:p>
            <a:r>
              <a:rPr lang="en-US" sz="180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800" smtClean="0"/>
              <a:t> Tiefe salzwasser-führende Schichten (Saline Aquiferen)</a:t>
            </a:r>
          </a:p>
          <a:p>
            <a:endParaRPr lang="en-US" sz="1800" smtClean="0"/>
          </a:p>
          <a:p>
            <a:pPr>
              <a:buFont typeface="Arial" pitchFamily="34" charset="0"/>
              <a:buChar char="•"/>
            </a:pPr>
            <a:r>
              <a:rPr lang="en-US" sz="1800" smtClean="0"/>
              <a:t> Zur Flözgasförderung</a:t>
            </a:r>
          </a:p>
          <a:p>
            <a:endParaRPr lang="de-DE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Was ist Geo-Engineering ?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Bundestag, Wissenschaftliche Dienste</a:t>
            </a:r>
          </a:p>
          <a:p>
            <a:r>
              <a:rPr lang="de-DE" smtClean="0"/>
              <a:t>WD 8 – Umwelt, Naturschutz, Reaktorsicherheit, Bildung und Forschung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8" name="Grafik 7" descr="badewan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6405" y="1268760"/>
            <a:ext cx="5955915" cy="4685319"/>
          </a:xfrm>
          <a:prstGeom prst="rect">
            <a:avLst/>
          </a:prstGeom>
        </p:spPr>
      </p:pic>
      <p:pic>
        <p:nvPicPr>
          <p:cNvPr id="10" name="Grafik 9" descr="Bild_Erderwaermung_46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3648" y="1268760"/>
            <a:ext cx="6264696" cy="4698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Standort Ketzin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Bundestag, Wissenschaftliche Dienste</a:t>
            </a:r>
          </a:p>
          <a:p>
            <a:r>
              <a:rPr lang="de-DE" smtClean="0"/>
              <a:t>WD 8 – Umwelt, Naturschutz, Reaktorsicherheit, Bildung und Forschung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67545" y="1095127"/>
            <a:ext cx="8280919" cy="461665"/>
          </a:xfrm>
          <a:prstGeom prst="rect">
            <a:avLst/>
          </a:prstGeom>
          <a:solidFill>
            <a:srgbClr val="EBF5FB"/>
          </a:solidFill>
        </p:spPr>
        <p:txBody>
          <a:bodyPr wrap="square" rtlCol="0">
            <a:spAutoFit/>
          </a:bodyPr>
          <a:lstStyle/>
          <a:p>
            <a:r>
              <a:rPr lang="de-DE" sz="2400" smtClean="0"/>
              <a:t>CO</a:t>
            </a:r>
            <a:r>
              <a:rPr lang="de-DE" sz="2400" baseline="-25000" smtClean="0"/>
              <a:t>2</a:t>
            </a:r>
            <a:r>
              <a:rPr lang="de-DE" sz="2400" smtClean="0"/>
              <a:t>-Einlagerung in Saline Aquifere (Ketzin, Brandenburg). </a:t>
            </a:r>
            <a:endParaRPr lang="de-DE" sz="240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4492" y="2017365"/>
            <a:ext cx="5229226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420888"/>
            <a:ext cx="2952328" cy="2662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feld 9"/>
          <p:cNvSpPr txBox="1"/>
          <p:nvPr/>
        </p:nvSpPr>
        <p:spPr>
          <a:xfrm>
            <a:off x="7301980" y="5589240"/>
            <a:ext cx="15905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Quelle: www.co2sink.org</a:t>
            </a:r>
            <a:endParaRPr lang="de-DE"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Ozeane als CO</a:t>
            </a:r>
            <a:r>
              <a:rPr lang="de-DE" baseline="-25000" smtClean="0"/>
              <a:t>2</a:t>
            </a:r>
            <a:r>
              <a:rPr lang="de-DE" smtClean="0"/>
              <a:t>-Senke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Bundestag, Wissenschaftliche Dienste</a:t>
            </a:r>
          </a:p>
          <a:p>
            <a:r>
              <a:rPr lang="de-DE" smtClean="0"/>
              <a:t>WD 8 – Umwelt, Naturschutz, Reaktorsicherheit, Bildung und Forschung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854" y="1844825"/>
            <a:ext cx="2969930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feld 8"/>
          <p:cNvSpPr txBox="1"/>
          <p:nvPr/>
        </p:nvSpPr>
        <p:spPr>
          <a:xfrm>
            <a:off x="467544" y="5991091"/>
            <a:ext cx="1540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Quelle: www.scinexx.de</a:t>
            </a:r>
            <a:endParaRPr lang="de-DE" sz="1000"/>
          </a:p>
        </p:txBody>
      </p:sp>
      <p:sp>
        <p:nvSpPr>
          <p:cNvPr id="10" name="Textfeld 9"/>
          <p:cNvSpPr txBox="1"/>
          <p:nvPr/>
        </p:nvSpPr>
        <p:spPr>
          <a:xfrm>
            <a:off x="575288" y="1052736"/>
            <a:ext cx="1364476" cy="461665"/>
          </a:xfrm>
          <a:prstGeom prst="rect">
            <a:avLst/>
          </a:prstGeom>
          <a:solidFill>
            <a:srgbClr val="EBF5FB"/>
          </a:solidFill>
        </p:spPr>
        <p:txBody>
          <a:bodyPr wrap="none" rtlCol="0">
            <a:spAutoFit/>
          </a:bodyPr>
          <a:lstStyle/>
          <a:p>
            <a:r>
              <a:rPr lang="de-DE" sz="2400" b="1" smtClean="0"/>
              <a:t>Die Idee</a:t>
            </a:r>
            <a:endParaRPr lang="de-DE" sz="2400" b="1"/>
          </a:p>
        </p:txBody>
      </p:sp>
      <p:grpSp>
        <p:nvGrpSpPr>
          <p:cNvPr id="21" name="Gruppieren 20"/>
          <p:cNvGrpSpPr/>
          <p:nvPr/>
        </p:nvGrpSpPr>
        <p:grpSpPr>
          <a:xfrm>
            <a:off x="4211960" y="1052736"/>
            <a:ext cx="4392488" cy="2731080"/>
            <a:chOff x="4211960" y="1052736"/>
            <a:chExt cx="4392488" cy="2731080"/>
          </a:xfrm>
        </p:grpSpPr>
        <p:sp>
          <p:nvSpPr>
            <p:cNvPr id="7" name="Textfeld 6"/>
            <p:cNvSpPr txBox="1"/>
            <p:nvPr/>
          </p:nvSpPr>
          <p:spPr>
            <a:xfrm>
              <a:off x="4211960" y="1844824"/>
              <a:ext cx="4392488" cy="1938992"/>
            </a:xfrm>
            <a:prstGeom prst="rect">
              <a:avLst/>
            </a:prstGeom>
            <a:solidFill>
              <a:srgbClr val="EBF5FB"/>
            </a:solidFill>
          </p:spPr>
          <p:txBody>
            <a:bodyPr wrap="square" rtlCol="0">
              <a:spAutoFit/>
            </a:bodyPr>
            <a:lstStyle/>
            <a:p>
              <a:r>
                <a:rPr lang="de-DE" sz="2000" smtClean="0"/>
                <a:t>Alfred-Wegener-Institut: </a:t>
              </a:r>
            </a:p>
            <a:p>
              <a:r>
                <a:rPr lang="de-DE" sz="2000" smtClean="0"/>
                <a:t>Experiment  </a:t>
              </a:r>
              <a:r>
                <a:rPr lang="de-DE" sz="2000" b="1" i="1" smtClean="0"/>
                <a:t>Lohafex</a:t>
              </a:r>
              <a:r>
                <a:rPr lang="de-DE" sz="2000" smtClean="0"/>
                <a:t> gibt neue Einblicke in </a:t>
              </a:r>
              <a:r>
                <a:rPr lang="de-DE" sz="2000" smtClean="0"/>
                <a:t>Planktonökologie –</a:t>
              </a:r>
            </a:p>
            <a:p>
              <a:r>
                <a:rPr lang="de-DE" sz="2000" smtClean="0"/>
                <a:t> </a:t>
              </a:r>
              <a:endParaRPr lang="de-DE" sz="2000" smtClean="0"/>
            </a:p>
            <a:p>
              <a:r>
                <a:rPr lang="de-DE" sz="2000" smtClean="0"/>
                <a:t>wenig atmosphärisches Kohlendioxid im Südlichen Ozean gebunden. </a:t>
              </a: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4293165" y="1052736"/>
              <a:ext cx="1963999" cy="461665"/>
            </a:xfrm>
            <a:prstGeom prst="rect">
              <a:avLst/>
            </a:prstGeom>
            <a:solidFill>
              <a:srgbClr val="EBF5FB"/>
            </a:solidFill>
          </p:spPr>
          <p:txBody>
            <a:bodyPr wrap="none" rtlCol="0">
              <a:spAutoFit/>
            </a:bodyPr>
            <a:lstStyle/>
            <a:p>
              <a:r>
                <a:rPr lang="de-DE" sz="2400" b="1" smtClean="0"/>
                <a:t>Die Realität:</a:t>
              </a:r>
              <a:endParaRPr lang="de-DE" sz="2400" b="1"/>
            </a:p>
          </p:txBody>
        </p:sp>
      </p:grpSp>
      <p:sp>
        <p:nvSpPr>
          <p:cNvPr id="12" name="Textfeld 11"/>
          <p:cNvSpPr txBox="1"/>
          <p:nvPr/>
        </p:nvSpPr>
        <p:spPr>
          <a:xfrm>
            <a:off x="3707904" y="4509120"/>
            <a:ext cx="1612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smtClean="0"/>
              <a:t>Blüte</a:t>
            </a:r>
          </a:p>
          <a:p>
            <a:r>
              <a:rPr lang="de-DE" b="1" smtClean="0"/>
              <a:t>Phytoplankton</a:t>
            </a:r>
          </a:p>
        </p:txBody>
      </p:sp>
      <p:grpSp>
        <p:nvGrpSpPr>
          <p:cNvPr id="22" name="Gruppieren 21"/>
          <p:cNvGrpSpPr/>
          <p:nvPr/>
        </p:nvGrpSpPr>
        <p:grpSpPr>
          <a:xfrm>
            <a:off x="4572000" y="4722617"/>
            <a:ext cx="1755609" cy="722607"/>
            <a:chOff x="4572000" y="4722617"/>
            <a:chExt cx="1755609" cy="722607"/>
          </a:xfrm>
        </p:grpSpPr>
        <p:sp>
          <p:nvSpPr>
            <p:cNvPr id="13" name="Torte 12"/>
            <p:cNvSpPr/>
            <p:nvPr/>
          </p:nvSpPr>
          <p:spPr>
            <a:xfrm rot="13284759">
              <a:off x="5219006" y="4722617"/>
              <a:ext cx="352536" cy="376885"/>
            </a:xfrm>
            <a:prstGeom prst="pi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4572000" y="5106670"/>
              <a:ext cx="17556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b="1" smtClean="0"/>
                <a:t>Ruderfußkrebse</a:t>
              </a:r>
              <a:endParaRPr lang="de-DE" b="1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5724128" y="5093290"/>
            <a:ext cx="1402948" cy="711974"/>
            <a:chOff x="5724128" y="5093290"/>
            <a:chExt cx="1402948" cy="711974"/>
          </a:xfrm>
        </p:grpSpPr>
        <p:sp>
          <p:nvSpPr>
            <p:cNvPr id="16" name="Torte 15"/>
            <p:cNvSpPr/>
            <p:nvPr/>
          </p:nvSpPr>
          <p:spPr>
            <a:xfrm rot="13284759">
              <a:off x="6164746" y="5093290"/>
              <a:ext cx="352536" cy="376885"/>
            </a:xfrm>
            <a:prstGeom prst="pi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5724128" y="5466710"/>
              <a:ext cx="14029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Flohkrebsen</a:t>
              </a:r>
              <a:endParaRPr lang="de-DE" b="1"/>
            </a:p>
          </p:txBody>
        </p:sp>
      </p:grpSp>
      <p:grpSp>
        <p:nvGrpSpPr>
          <p:cNvPr id="24" name="Gruppieren 23"/>
          <p:cNvGrpSpPr/>
          <p:nvPr/>
        </p:nvGrpSpPr>
        <p:grpSpPr>
          <a:xfrm>
            <a:off x="6876256" y="5471015"/>
            <a:ext cx="1063112" cy="672803"/>
            <a:chOff x="6876256" y="5471015"/>
            <a:chExt cx="1063112" cy="672803"/>
          </a:xfrm>
        </p:grpSpPr>
        <p:sp>
          <p:nvSpPr>
            <p:cNvPr id="19" name="Textfeld 18"/>
            <p:cNvSpPr txBox="1"/>
            <p:nvPr/>
          </p:nvSpPr>
          <p:spPr>
            <a:xfrm>
              <a:off x="6876256" y="5805264"/>
              <a:ext cx="1063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Finnwale</a:t>
              </a:r>
              <a:endParaRPr lang="de-DE" b="1"/>
            </a:p>
          </p:txBody>
        </p:sp>
        <p:sp>
          <p:nvSpPr>
            <p:cNvPr id="20" name="Torte 19"/>
            <p:cNvSpPr/>
            <p:nvPr/>
          </p:nvSpPr>
          <p:spPr>
            <a:xfrm rot="13284759">
              <a:off x="6994520" y="5471015"/>
              <a:ext cx="352536" cy="376885"/>
            </a:xfrm>
            <a:prstGeom prst="pi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1700808"/>
            <a:ext cx="4896544" cy="2468176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188640"/>
            <a:ext cx="5207496" cy="1008112"/>
          </a:xfrm>
        </p:spPr>
        <p:txBody>
          <a:bodyPr/>
          <a:lstStyle/>
          <a:p>
            <a:r>
              <a:rPr lang="de-DE" smtClean="0"/>
              <a:t>Biokohle als CO</a:t>
            </a:r>
            <a:r>
              <a:rPr lang="de-DE" baseline="-25000" smtClean="0"/>
              <a:t>2</a:t>
            </a:r>
            <a:r>
              <a:rPr lang="de-DE" smtClean="0"/>
              <a:t>-Senke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Bundestag, Wissenschaftliche Dienste</a:t>
            </a:r>
          </a:p>
          <a:p>
            <a:r>
              <a:rPr lang="de-DE" smtClean="0"/>
              <a:t>WD 8 – Umwelt, Naturschutz, Reaktorsicherheit, Bildung und Forschung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215917" y="951111"/>
            <a:ext cx="8746305" cy="461665"/>
          </a:xfrm>
          <a:prstGeom prst="rect">
            <a:avLst/>
          </a:prstGeom>
          <a:solidFill>
            <a:srgbClr val="EBF5FB"/>
          </a:solidFill>
        </p:spPr>
        <p:txBody>
          <a:bodyPr wrap="none" rtlCol="0">
            <a:spAutoFit/>
          </a:bodyPr>
          <a:lstStyle/>
          <a:p>
            <a:r>
              <a:rPr lang="de-DE" sz="2400" smtClean="0"/>
              <a:t>Kohle aus dem Dampfkochtopf: Hydrothermale Karbonisierung</a:t>
            </a:r>
            <a:endParaRPr lang="de-DE" sz="2400"/>
          </a:p>
        </p:txBody>
      </p:sp>
      <p:grpSp>
        <p:nvGrpSpPr>
          <p:cNvPr id="9" name="Gruppieren 8"/>
          <p:cNvGrpSpPr/>
          <p:nvPr/>
        </p:nvGrpSpPr>
        <p:grpSpPr>
          <a:xfrm>
            <a:off x="1259632" y="1916832"/>
            <a:ext cx="6444115" cy="4306433"/>
            <a:chOff x="1259632" y="1714855"/>
            <a:chExt cx="6444115" cy="4306433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9632" y="1714855"/>
              <a:ext cx="6416877" cy="40359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feld 23"/>
            <p:cNvSpPr txBox="1"/>
            <p:nvPr/>
          </p:nvSpPr>
          <p:spPr>
            <a:xfrm>
              <a:off x="6340873" y="5775067"/>
              <a:ext cx="1362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smtClean="0"/>
                <a:t>Quelle: www.mpg.de</a:t>
              </a:r>
              <a:endParaRPr lang="de-DE" sz="10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188640"/>
            <a:ext cx="5207496" cy="1008112"/>
          </a:xfrm>
        </p:spPr>
        <p:txBody>
          <a:bodyPr/>
          <a:lstStyle/>
          <a:p>
            <a:r>
              <a:rPr lang="de-DE" smtClean="0"/>
              <a:t>Biokohle als CO</a:t>
            </a:r>
            <a:r>
              <a:rPr lang="de-DE" baseline="-25000" smtClean="0"/>
              <a:t>2</a:t>
            </a:r>
            <a:r>
              <a:rPr lang="de-DE" smtClean="0"/>
              <a:t>-Senke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Bundestag, Wissenschaftliche Dienste</a:t>
            </a:r>
          </a:p>
          <a:p>
            <a:r>
              <a:rPr lang="de-DE" smtClean="0"/>
              <a:t>WD 8 – Umwelt, Naturschutz, Reaktorsicherheit, Bildung und Forschung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215917" y="732844"/>
            <a:ext cx="4365298" cy="461665"/>
          </a:xfrm>
          <a:prstGeom prst="rect">
            <a:avLst/>
          </a:prstGeom>
          <a:solidFill>
            <a:srgbClr val="EBF5FB"/>
          </a:solidFill>
        </p:spPr>
        <p:txBody>
          <a:bodyPr wrap="none" rtlCol="0">
            <a:spAutoFit/>
          </a:bodyPr>
          <a:lstStyle/>
          <a:p>
            <a:r>
              <a:rPr lang="de-DE" sz="2400" smtClean="0"/>
              <a:t>Hydrothermale Karbonisierung</a:t>
            </a:r>
            <a:endParaRPr lang="de-DE" sz="2400"/>
          </a:p>
        </p:txBody>
      </p:sp>
      <p:sp>
        <p:nvSpPr>
          <p:cNvPr id="9" name="Textfeld 8"/>
          <p:cNvSpPr txBox="1"/>
          <p:nvPr/>
        </p:nvSpPr>
        <p:spPr>
          <a:xfrm>
            <a:off x="314839" y="1700808"/>
            <a:ext cx="2961017" cy="1015663"/>
          </a:xfrm>
          <a:prstGeom prst="rect">
            <a:avLst/>
          </a:prstGeom>
          <a:solidFill>
            <a:srgbClr val="EBF5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000" smtClean="0"/>
              <a:t>Pflanzliche Produkte </a:t>
            </a:r>
          </a:p>
          <a:p>
            <a:pPr algn="ctr"/>
            <a:r>
              <a:rPr lang="de-DE" sz="2000" smtClean="0"/>
              <a:t>Laub, Stroh, Gras, Holzreste</a:t>
            </a:r>
          </a:p>
        </p:txBody>
      </p:sp>
      <p:grpSp>
        <p:nvGrpSpPr>
          <p:cNvPr id="28" name="Gruppieren 27"/>
          <p:cNvGrpSpPr/>
          <p:nvPr/>
        </p:nvGrpSpPr>
        <p:grpSpPr>
          <a:xfrm>
            <a:off x="3635896" y="3685133"/>
            <a:ext cx="2736304" cy="2736304"/>
            <a:chOff x="3635896" y="3645024"/>
            <a:chExt cx="2736304" cy="2736304"/>
          </a:xfrm>
        </p:grpSpPr>
        <p:sp>
          <p:nvSpPr>
            <p:cNvPr id="12" name="Pfeil nach rechts 11"/>
            <p:cNvSpPr/>
            <p:nvPr/>
          </p:nvSpPr>
          <p:spPr>
            <a:xfrm>
              <a:off x="3635896" y="3645024"/>
              <a:ext cx="2736304" cy="2736304"/>
            </a:xfrm>
            <a:prstGeom prst="rightArrow">
              <a:avLst>
                <a:gd name="adj1" fmla="val 50000"/>
                <a:gd name="adj2" fmla="val 35623"/>
              </a:avLst>
            </a:prstGeom>
            <a:solidFill>
              <a:srgbClr val="EBF5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3635896" y="4501569"/>
              <a:ext cx="2304256" cy="1015663"/>
            </a:xfrm>
            <a:prstGeom prst="rect">
              <a:avLst/>
            </a:prstGeom>
            <a:solidFill>
              <a:srgbClr val="EBF5F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smtClean="0"/>
                <a:t>Druck + Luftabschluss   </a:t>
              </a:r>
            </a:p>
            <a:p>
              <a:pPr algn="ctr"/>
              <a:r>
                <a:rPr lang="de-DE" sz="2000" smtClean="0"/>
                <a:t>12 Stunden 180°C</a:t>
              </a:r>
              <a:endParaRPr lang="de-DE" sz="2000"/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789040"/>
            <a:ext cx="314325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feld 12"/>
          <p:cNvSpPr txBox="1"/>
          <p:nvPr/>
        </p:nvSpPr>
        <p:spPr>
          <a:xfrm>
            <a:off x="2123729" y="2954420"/>
            <a:ext cx="1152127" cy="400110"/>
          </a:xfrm>
          <a:prstGeom prst="rect">
            <a:avLst/>
          </a:prstGeom>
          <a:solidFill>
            <a:srgbClr val="EBF5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000" smtClean="0"/>
              <a:t>Wasser</a:t>
            </a:r>
          </a:p>
        </p:txBody>
      </p:sp>
      <p:sp>
        <p:nvSpPr>
          <p:cNvPr id="15" name="Pfeil nach unten 14"/>
          <p:cNvSpPr/>
          <p:nvPr/>
        </p:nvSpPr>
        <p:spPr>
          <a:xfrm rot="20210128">
            <a:off x="1520335" y="3515171"/>
            <a:ext cx="162791" cy="442958"/>
          </a:xfrm>
          <a:prstGeom prst="downArrow">
            <a:avLst/>
          </a:prstGeom>
          <a:solidFill>
            <a:srgbClr val="EB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113784" y="3469109"/>
            <a:ext cx="1539279" cy="369332"/>
          </a:xfrm>
          <a:prstGeom prst="rect">
            <a:avLst/>
          </a:prstGeom>
          <a:solidFill>
            <a:srgbClr val="EBF5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800" smtClean="0"/>
              <a:t>Druckgefäß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619672" y="2780928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smtClean="0">
                <a:solidFill>
                  <a:srgbClr val="FFFEFB"/>
                </a:solidFill>
              </a:rPr>
              <a:t>+</a:t>
            </a:r>
            <a:endParaRPr lang="de-DE" sz="4000" b="1">
              <a:solidFill>
                <a:srgbClr val="FFFEFB"/>
              </a:solidFill>
            </a:endParaRPr>
          </a:p>
        </p:txBody>
      </p:sp>
      <p:grpSp>
        <p:nvGrpSpPr>
          <p:cNvPr id="31" name="Gruppieren 30"/>
          <p:cNvGrpSpPr/>
          <p:nvPr/>
        </p:nvGrpSpPr>
        <p:grpSpPr>
          <a:xfrm>
            <a:off x="6300192" y="3933056"/>
            <a:ext cx="2448271" cy="2064504"/>
            <a:chOff x="6300192" y="3933056"/>
            <a:chExt cx="2448271" cy="2064504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72201" y="3933056"/>
              <a:ext cx="2232248" cy="1666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extfeld 26"/>
            <p:cNvSpPr txBox="1"/>
            <p:nvPr/>
          </p:nvSpPr>
          <p:spPr>
            <a:xfrm>
              <a:off x="6300192" y="5597450"/>
              <a:ext cx="2448271" cy="400110"/>
            </a:xfrm>
            <a:prstGeom prst="rect">
              <a:avLst/>
            </a:prstGeom>
            <a:solidFill>
              <a:srgbClr val="EBF5F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smtClean="0"/>
                <a:t>Biokohle</a:t>
              </a:r>
              <a:endParaRPr lang="de-DE" sz="2000"/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3347864" y="1412776"/>
            <a:ext cx="5343670" cy="2304256"/>
            <a:chOff x="3476802" y="1268760"/>
            <a:chExt cx="5343670" cy="2304256"/>
          </a:xfrm>
        </p:grpSpPr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516216" y="1412776"/>
              <a:ext cx="2265224" cy="1944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feld 18"/>
            <p:cNvSpPr txBox="1"/>
            <p:nvPr/>
          </p:nvSpPr>
          <p:spPr>
            <a:xfrm>
              <a:off x="6444208" y="3140968"/>
              <a:ext cx="2376264" cy="400110"/>
            </a:xfrm>
            <a:prstGeom prst="rect">
              <a:avLst/>
            </a:prstGeom>
            <a:solidFill>
              <a:srgbClr val="EBF5F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smtClean="0"/>
                <a:t>Braunkohle</a:t>
              </a:r>
              <a:endParaRPr lang="de-DE" sz="2000"/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76802" y="1268760"/>
              <a:ext cx="2916780" cy="2304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9" name="Gruppieren 28"/>
          <p:cNvGrpSpPr/>
          <p:nvPr/>
        </p:nvGrpSpPr>
        <p:grpSpPr>
          <a:xfrm>
            <a:off x="3347864" y="1196752"/>
            <a:ext cx="5616624" cy="2520280"/>
            <a:chOff x="1547664" y="-603448"/>
            <a:chExt cx="5616624" cy="2520280"/>
          </a:xfrm>
        </p:grpSpPr>
        <p:sp>
          <p:nvSpPr>
            <p:cNvPr id="26" name="Rechteck 25"/>
            <p:cNvSpPr/>
            <p:nvPr/>
          </p:nvSpPr>
          <p:spPr>
            <a:xfrm>
              <a:off x="1547664" y="-603448"/>
              <a:ext cx="5616624" cy="2520280"/>
            </a:xfrm>
            <a:prstGeom prst="rect">
              <a:avLst/>
            </a:prstGeom>
            <a:solidFill>
              <a:srgbClr val="C6E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104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03848" y="-387424"/>
              <a:ext cx="2592288" cy="2177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2" name="Textfeld 31"/>
          <p:cNvSpPr txBox="1"/>
          <p:nvPr/>
        </p:nvSpPr>
        <p:spPr>
          <a:xfrm>
            <a:off x="179512" y="2946430"/>
            <a:ext cx="1440161" cy="369332"/>
          </a:xfrm>
          <a:prstGeom prst="rect">
            <a:avLst/>
          </a:prstGeom>
          <a:solidFill>
            <a:srgbClr val="EBF5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800" smtClean="0"/>
              <a:t>Katalysator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188640"/>
            <a:ext cx="6575648" cy="1008112"/>
          </a:xfrm>
        </p:spPr>
        <p:txBody>
          <a:bodyPr/>
          <a:lstStyle/>
          <a:p>
            <a:r>
              <a:rPr lang="de-DE" smtClean="0"/>
              <a:t>Vor- und Nachteile der Bindung </a:t>
            </a:r>
            <a:br>
              <a:rPr lang="de-DE" smtClean="0"/>
            </a:br>
            <a:r>
              <a:rPr lang="de-DE" smtClean="0"/>
              <a:t>von atmosphärischen CO</a:t>
            </a:r>
            <a:r>
              <a:rPr lang="de-DE" baseline="-25000" smtClean="0"/>
              <a:t>2</a:t>
            </a:r>
            <a:endParaRPr lang="de-DE" baseline="-2500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8600" y="1268760"/>
            <a:ext cx="8735888" cy="4968552"/>
          </a:xfrm>
          <a:solidFill>
            <a:srgbClr val="EBF5FB"/>
          </a:solidFill>
        </p:spPr>
        <p:txBody>
          <a:bodyPr/>
          <a:lstStyle/>
          <a:p>
            <a:endParaRPr lang="de-DE" sz="240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r>
              <a:rPr lang="de-DE" sz="2400" smtClean="0">
                <a:latin typeface="Arial" pitchFamily="34" charset="0"/>
                <a:cs typeface="Arial" pitchFamily="34" charset="0"/>
                <a:sym typeface="Wingdings" pitchFamily="2" charset="2"/>
              </a:rPr>
              <a:t>Hauptursache der Klimaerwärmung (CO</a:t>
            </a:r>
            <a:r>
              <a:rPr lang="de-DE" sz="2400" baseline="-25000" smtClean="0">
                <a:latin typeface="Arial" pitchFamily="34" charset="0"/>
                <a:cs typeface="Arial" pitchFamily="34" charset="0"/>
                <a:sym typeface="Wingdings" pitchFamily="2" charset="2"/>
              </a:rPr>
              <a:t>2</a:t>
            </a:r>
            <a:r>
              <a:rPr lang="de-DE" sz="2400" smtClean="0">
                <a:latin typeface="Arial" pitchFamily="34" charset="0"/>
                <a:cs typeface="Arial" pitchFamily="34" charset="0"/>
                <a:sym typeface="Wingdings" pitchFamily="2" charset="2"/>
              </a:rPr>
              <a:t>) wird reduziert</a:t>
            </a:r>
          </a:p>
          <a:p>
            <a:endParaRPr lang="de-DE" sz="240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r>
              <a:rPr lang="de-DE" sz="2400" smtClean="0">
                <a:latin typeface="Arial" pitchFamily="34" charset="0"/>
                <a:cs typeface="Arial" pitchFamily="34" charset="0"/>
                <a:sym typeface="Wingdings" pitchFamily="2" charset="2"/>
              </a:rPr>
              <a:t>Versauerung der Meere wird entgegengewirkt</a:t>
            </a:r>
            <a:endParaRPr lang="de-DE" sz="2400" smtClean="0">
              <a:latin typeface="Arial" pitchFamily="34" charset="0"/>
              <a:cs typeface="Arial" pitchFamily="34" charset="0"/>
            </a:endParaRPr>
          </a:p>
          <a:p>
            <a:endParaRPr lang="de-DE" sz="2400" smtClean="0">
              <a:latin typeface="Arial" pitchFamily="34" charset="0"/>
              <a:cs typeface="Arial" pitchFamily="34" charset="0"/>
            </a:endParaRPr>
          </a:p>
          <a:p>
            <a:r>
              <a:rPr lang="de-DE" sz="2400" smtClean="0">
                <a:latin typeface="Arial" pitchFamily="34" charset="0"/>
                <a:cs typeface="Arial" pitchFamily="34" charset="0"/>
              </a:rPr>
              <a:t>Geologische CO</a:t>
            </a:r>
            <a:r>
              <a:rPr lang="de-DE" sz="2400" baseline="-25000" smtClean="0">
                <a:latin typeface="Arial" pitchFamily="34" charset="0"/>
                <a:cs typeface="Arial" pitchFamily="34" charset="0"/>
              </a:rPr>
              <a:t>2 </a:t>
            </a:r>
            <a:r>
              <a:rPr lang="de-DE" sz="2400" smtClean="0">
                <a:latin typeface="Arial" pitchFamily="34" charset="0"/>
                <a:cs typeface="Arial" pitchFamily="34" charset="0"/>
              </a:rPr>
              <a:t>Lagerung (CCS) im Forschungsstadium</a:t>
            </a:r>
          </a:p>
          <a:p>
            <a:pPr>
              <a:buFont typeface="Symbol" pitchFamily="18" charset="2"/>
              <a:buChar char="-"/>
            </a:pPr>
            <a:endParaRPr lang="de-DE" sz="240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de-DE" sz="2400" smtClean="0">
                <a:latin typeface="Arial" pitchFamily="34" charset="0"/>
                <a:cs typeface="Arial" pitchFamily="34" charset="0"/>
              </a:rPr>
              <a:t>Algendüngungs-Experimente nicht vielversprechend </a:t>
            </a:r>
          </a:p>
          <a:p>
            <a:pPr>
              <a:buFont typeface="Arial" pitchFamily="34" charset="0"/>
              <a:buChar char="•"/>
            </a:pPr>
            <a:endParaRPr lang="de-DE" sz="240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de-DE" sz="2400" smtClean="0">
                <a:latin typeface="Arial" pitchFamily="34" charset="0"/>
                <a:cs typeface="Arial" pitchFamily="34" charset="0"/>
              </a:rPr>
              <a:t>Biokohle in großem Maßstab machbar? Nebenwirkungen?</a:t>
            </a:r>
          </a:p>
          <a:p>
            <a:pPr>
              <a:buNone/>
            </a:pPr>
            <a:endParaRPr lang="de-DE" sz="2400" smtClean="0">
              <a:latin typeface="Arial" pitchFamily="34" charset="0"/>
              <a:cs typeface="Arial" pitchFamily="34" charset="0"/>
            </a:endParaRPr>
          </a:p>
          <a:p>
            <a:pPr>
              <a:buFont typeface="Symbol" pitchFamily="18" charset="2"/>
              <a:buChar char="-"/>
            </a:pPr>
            <a:endParaRPr lang="de-DE" sz="240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de-DE" sz="240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Bundestag, Wissenschaftliche Dienste</a:t>
            </a:r>
          </a:p>
          <a:p>
            <a:r>
              <a:rPr lang="de-DE" smtClean="0"/>
              <a:t>WD 8 – Umwelt, Naturschutz, Reaktorsicherheit, Bildung und Forschung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24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Ethische Fragen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Bundestag, Wissenschaftliche Dienste</a:t>
            </a:r>
          </a:p>
          <a:p>
            <a:r>
              <a:rPr lang="de-DE" smtClean="0"/>
              <a:t>WD 8 – Umwelt, Naturschutz, Reaktorsicherheit, Bildung und Forschung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52736"/>
            <a:ext cx="3835313" cy="511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feld 7"/>
          <p:cNvSpPr txBox="1"/>
          <p:nvPr/>
        </p:nvSpPr>
        <p:spPr>
          <a:xfrm>
            <a:off x="4427984" y="1124744"/>
            <a:ext cx="4523995" cy="1384995"/>
          </a:xfrm>
          <a:prstGeom prst="rect">
            <a:avLst/>
          </a:prstGeom>
          <a:solidFill>
            <a:srgbClr val="EBF5FB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2800" smtClean="0"/>
              <a:t>Unter welchen Umständen </a:t>
            </a:r>
          </a:p>
          <a:p>
            <a:pPr algn="ctr"/>
            <a:r>
              <a:rPr lang="de-DE" sz="2800" smtClean="0"/>
              <a:t>ist Geo-Engineering </a:t>
            </a:r>
          </a:p>
          <a:p>
            <a:pPr algn="ctr"/>
            <a:r>
              <a:rPr lang="de-DE" sz="2800" smtClean="0"/>
              <a:t>ethisch gerechtfertigt?</a:t>
            </a:r>
            <a:endParaRPr lang="de-DE" sz="2800"/>
          </a:p>
        </p:txBody>
      </p:sp>
      <p:grpSp>
        <p:nvGrpSpPr>
          <p:cNvPr id="15" name="Gruppieren 14"/>
          <p:cNvGrpSpPr/>
          <p:nvPr/>
        </p:nvGrpSpPr>
        <p:grpSpPr>
          <a:xfrm>
            <a:off x="107504" y="1844824"/>
            <a:ext cx="8552475" cy="4320480"/>
            <a:chOff x="107504" y="1844824"/>
            <a:chExt cx="8552475" cy="432048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504" y="1844824"/>
              <a:ext cx="4741365" cy="3770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feld 9"/>
            <p:cNvSpPr txBox="1"/>
            <p:nvPr/>
          </p:nvSpPr>
          <p:spPr>
            <a:xfrm>
              <a:off x="4572000" y="5334307"/>
              <a:ext cx="4087979" cy="83099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400" smtClean="0"/>
                <a:t>Als </a:t>
              </a:r>
              <a:r>
                <a:rPr lang="de-DE" sz="2400" b="1" smtClean="0"/>
                <a:t>Notfall</a:t>
              </a:r>
              <a:r>
                <a:rPr lang="de-DE" sz="2400" smtClean="0"/>
                <a:t>-Technologie, </a:t>
              </a:r>
            </a:p>
            <a:p>
              <a:pPr algn="ctr"/>
              <a:r>
                <a:rPr lang="de-DE" sz="2400" smtClean="0"/>
                <a:t>wenn Klimaschutz scheitert?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302132" y="818670"/>
            <a:ext cx="8280803" cy="5531694"/>
            <a:chOff x="302132" y="818670"/>
            <a:chExt cx="8280803" cy="5531694"/>
          </a:xfrm>
        </p:grpSpPr>
        <p:sp>
          <p:nvSpPr>
            <p:cNvPr id="11" name="Textfeld 10"/>
            <p:cNvSpPr txBox="1"/>
            <p:nvPr/>
          </p:nvSpPr>
          <p:spPr>
            <a:xfrm>
              <a:off x="5111472" y="4182179"/>
              <a:ext cx="3471463" cy="83099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400" smtClean="0"/>
                <a:t>Als günstige Alternative </a:t>
              </a:r>
            </a:p>
            <a:p>
              <a:pPr algn="ctr"/>
              <a:r>
                <a:rPr lang="de-DE" sz="2400" smtClean="0"/>
                <a:t>zur CO</a:t>
              </a:r>
              <a:r>
                <a:rPr lang="de-DE" sz="2400" baseline="-25000" smtClean="0"/>
                <a:t>2</a:t>
              </a:r>
              <a:r>
                <a:rPr lang="de-DE" sz="2400" smtClean="0"/>
                <a:t>-Einsparung?</a:t>
              </a:r>
              <a:endParaRPr lang="de-DE" sz="2400"/>
            </a:p>
          </p:txBody>
        </p:sp>
        <p:pic>
          <p:nvPicPr>
            <p:cNvPr id="12" name="Picture 24" descr="0,1307,OID3143146,0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9552" y="818670"/>
              <a:ext cx="3840709" cy="2878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27" descr="schornstein_greenpeace-d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2132" y="3501008"/>
              <a:ext cx="4341876" cy="28493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6" name="Textfeld 15"/>
          <p:cNvSpPr txBox="1"/>
          <p:nvPr/>
        </p:nvSpPr>
        <p:spPr>
          <a:xfrm>
            <a:off x="5181716" y="2958043"/>
            <a:ext cx="3422732" cy="830997"/>
          </a:xfrm>
          <a:prstGeom prst="rect">
            <a:avLst/>
          </a:prstGeom>
          <a:solidFill>
            <a:srgbClr val="FF9F5D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2400" smtClean="0"/>
              <a:t>Als </a:t>
            </a:r>
            <a:r>
              <a:rPr lang="de-DE" sz="2400" b="1" smtClean="0"/>
              <a:t>Ergänzung</a:t>
            </a:r>
            <a:r>
              <a:rPr lang="de-DE" sz="2400" smtClean="0"/>
              <a:t> zu </a:t>
            </a:r>
          </a:p>
          <a:p>
            <a:pPr algn="ctr"/>
            <a:r>
              <a:rPr lang="de-DE" sz="2400" smtClean="0"/>
              <a:t>den Klimaschutzzielen?</a:t>
            </a:r>
            <a:endParaRPr lang="de-DE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971600" y="836712"/>
            <a:ext cx="7128792" cy="5184576"/>
            <a:chOff x="971600" y="836712"/>
            <a:chExt cx="7201535" cy="5323774"/>
          </a:xfrm>
        </p:grpSpPr>
        <p:grpSp>
          <p:nvGrpSpPr>
            <p:cNvPr id="20" name="Gruppieren 19"/>
            <p:cNvGrpSpPr/>
            <p:nvPr/>
          </p:nvGrpSpPr>
          <p:grpSpPr>
            <a:xfrm>
              <a:off x="1403648" y="1484784"/>
              <a:ext cx="6480720" cy="4675702"/>
              <a:chOff x="395536" y="985546"/>
              <a:chExt cx="6714323" cy="5035742"/>
            </a:xfrm>
          </p:grpSpPr>
          <p:pic>
            <p:nvPicPr>
              <p:cNvPr id="3077" name="Picture 5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95536" y="985546"/>
                <a:ext cx="6714323" cy="5035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" name="Textfeld 17"/>
              <p:cNvSpPr txBox="1"/>
              <p:nvPr/>
            </p:nvSpPr>
            <p:spPr>
              <a:xfrm>
                <a:off x="5508104" y="1772816"/>
                <a:ext cx="764953" cy="132343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8000" b="1" smtClean="0">
                    <a:solidFill>
                      <a:schemeClr val="accent1"/>
                    </a:solidFill>
                    <a:latin typeface="Comic Sans MS" pitchFamily="66" charset="0"/>
                  </a:rPr>
                  <a:t>?</a:t>
                </a:r>
                <a:endParaRPr lang="de-DE" sz="8000" b="1">
                  <a:solidFill>
                    <a:schemeClr val="accent1"/>
                  </a:solidFill>
                  <a:latin typeface="Comic Sans MS" pitchFamily="66" charset="0"/>
                </a:endParaRPr>
              </a:p>
            </p:txBody>
          </p:sp>
        </p:grpSp>
        <p:sp>
          <p:nvSpPr>
            <p:cNvPr id="7" name="Textfeld 6"/>
            <p:cNvSpPr txBox="1"/>
            <p:nvPr/>
          </p:nvSpPr>
          <p:spPr>
            <a:xfrm>
              <a:off x="971600" y="836712"/>
              <a:ext cx="7201535" cy="537268"/>
            </a:xfrm>
            <a:prstGeom prst="rect">
              <a:avLst/>
            </a:prstGeom>
            <a:solidFill>
              <a:srgbClr val="EBF5FB"/>
            </a:solidFill>
          </p:spPr>
          <p:txBody>
            <a:bodyPr wrap="square" rtlCol="0">
              <a:spAutoFit/>
            </a:bodyPr>
            <a:lstStyle/>
            <a:p>
              <a:r>
                <a:rPr lang="de-DE" sz="2800" smtClean="0"/>
                <a:t>Wer soll entscheiden, ob </a:t>
              </a:r>
              <a:r>
                <a:rPr lang="de-DE" sz="2800" smtClean="0"/>
                <a:t>Geo-Engineering?</a:t>
              </a:r>
              <a:endParaRPr lang="de-DE" sz="2800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Rechtliche Fragen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Bundestag, Wissenschaftliche Dienste</a:t>
            </a:r>
          </a:p>
          <a:p>
            <a:r>
              <a:rPr lang="de-DE" smtClean="0"/>
              <a:t>WD 8 – Umwelt, Naturschutz, Reaktorsicherheit, Bildung und Forschung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13" name="Gruppieren 12"/>
          <p:cNvGrpSpPr/>
          <p:nvPr/>
        </p:nvGrpSpPr>
        <p:grpSpPr>
          <a:xfrm>
            <a:off x="365529" y="1444675"/>
            <a:ext cx="8382935" cy="4606437"/>
            <a:chOff x="395536" y="1747506"/>
            <a:chExt cx="8382935" cy="4606437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5536" y="1747506"/>
              <a:ext cx="8382935" cy="460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feld 11"/>
            <p:cNvSpPr txBox="1"/>
            <p:nvPr/>
          </p:nvSpPr>
          <p:spPr>
            <a:xfrm>
              <a:off x="3377871" y="3138545"/>
              <a:ext cx="466345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smtClean="0">
                  <a:solidFill>
                    <a:schemeClr val="accent1"/>
                  </a:solidFill>
                </a:rPr>
                <a:t>Völkerrechtliche Bewertung </a:t>
              </a:r>
            </a:p>
            <a:p>
              <a:pPr algn="ctr"/>
              <a:r>
                <a:rPr lang="de-DE" sz="2800" smtClean="0">
                  <a:solidFill>
                    <a:schemeClr val="accent1"/>
                  </a:solidFill>
                </a:rPr>
                <a:t>Geo-Engineering?</a:t>
              </a:r>
              <a:endParaRPr lang="de-DE" sz="2800">
                <a:solidFill>
                  <a:schemeClr val="accent1"/>
                </a:solidFill>
              </a:endParaRPr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323528" y="2863569"/>
            <a:ext cx="8424935" cy="95410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800" smtClean="0"/>
              <a:t>Was tun wenn </a:t>
            </a:r>
            <a:r>
              <a:rPr lang="de-DE" sz="2800" smtClean="0"/>
              <a:t>einzelne</a:t>
            </a:r>
            <a:r>
              <a:rPr lang="de-DE" sz="2800" smtClean="0"/>
              <a:t> </a:t>
            </a:r>
            <a:r>
              <a:rPr lang="de-DE" sz="2800" smtClean="0"/>
              <a:t>Länder in </a:t>
            </a:r>
            <a:br>
              <a:rPr lang="de-DE" sz="2800" smtClean="0"/>
            </a:br>
            <a:r>
              <a:rPr lang="de-DE" sz="2800" smtClean="0"/>
              <a:t>Eigenregie Geo-Engineeren ?</a:t>
            </a:r>
            <a:endParaRPr lang="de-DE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188640"/>
            <a:ext cx="5207496" cy="1080120"/>
          </a:xfrm>
        </p:spPr>
        <p:txBody>
          <a:bodyPr/>
          <a:lstStyle/>
          <a:p>
            <a:r>
              <a:rPr lang="de-DE" smtClean="0"/>
              <a:t>Vielen Dank für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Ihre Aufmerksamkeit !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Bundestag, Wissenschaftliche Dienste</a:t>
            </a:r>
          </a:p>
          <a:p>
            <a:r>
              <a:rPr lang="de-DE" smtClean="0"/>
              <a:t>WD 8 – Umwelt, Naturschutz, Reaktorsicherheit, Bildung und Forschung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593676"/>
            <a:ext cx="5352628" cy="4067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feld 7"/>
          <p:cNvSpPr txBox="1"/>
          <p:nvPr/>
        </p:nvSpPr>
        <p:spPr>
          <a:xfrm>
            <a:off x="5451697" y="5631051"/>
            <a:ext cx="18806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smtClean="0"/>
              <a:t>Quelle: www.henrypayne.com</a:t>
            </a:r>
            <a:endParaRPr lang="de-DE" sz="1000"/>
          </a:p>
        </p:txBody>
      </p:sp>
      <p:sp>
        <p:nvSpPr>
          <p:cNvPr id="10" name="Textfeld 9"/>
          <p:cNvSpPr txBox="1"/>
          <p:nvPr/>
        </p:nvSpPr>
        <p:spPr>
          <a:xfrm>
            <a:off x="3057090" y="1632423"/>
            <a:ext cx="1846980" cy="830997"/>
          </a:xfrm>
          <a:prstGeom prst="rect">
            <a:avLst/>
          </a:prstGeom>
          <a:solidFill>
            <a:srgbClr val="FFFEFB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2400" smtClean="0">
                <a:latin typeface="Comic Sans MS" pitchFamily="66" charset="0"/>
              </a:rPr>
              <a:t>Geo-</a:t>
            </a:r>
          </a:p>
          <a:p>
            <a:pPr algn="ctr"/>
            <a:r>
              <a:rPr lang="de-DE" sz="2400" smtClean="0">
                <a:latin typeface="Comic Sans MS" pitchFamily="66" charset="0"/>
              </a:rPr>
              <a:t>Engineering</a:t>
            </a:r>
            <a:endParaRPr lang="de-DE" sz="240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188640"/>
            <a:ext cx="5207496" cy="1152128"/>
          </a:xfrm>
        </p:spPr>
        <p:txBody>
          <a:bodyPr/>
          <a:lstStyle/>
          <a:p>
            <a:r>
              <a:rPr lang="de-DE" smtClean="0"/>
              <a:t>Vielen Dank für </a:t>
            </a:r>
            <a:br>
              <a:rPr lang="de-DE" smtClean="0"/>
            </a:br>
            <a:r>
              <a:rPr lang="de-DE" smtClean="0"/>
              <a:t>Ihre </a:t>
            </a:r>
            <a:r>
              <a:rPr lang="de-DE" smtClean="0"/>
              <a:t>Aufmerksamkeit !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Bundestag, Wissenschaftliche Dienste</a:t>
            </a:r>
          </a:p>
          <a:p>
            <a:r>
              <a:rPr lang="de-DE" smtClean="0"/>
              <a:t>WD 8 – Umwelt, Naturschutz, Reaktorsicherheit, Bildung und Forschung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2843808" y="2558514"/>
            <a:ext cx="3605474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>
              <a:contourClr>
                <a:schemeClr val="tx1">
                  <a:lumMod val="50000"/>
                  <a:lumOff val="50000"/>
                </a:schemeClr>
              </a:contourClr>
            </a:sp3d>
          </a:bodyPr>
          <a:lstStyle/>
          <a:p>
            <a:r>
              <a:rPr lang="de-DE" sz="9600" b="1" smtClean="0"/>
              <a:t>ENDE</a:t>
            </a:r>
            <a:endParaRPr lang="de-DE" sz="96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188640"/>
            <a:ext cx="5207496" cy="1008112"/>
          </a:xfrm>
        </p:spPr>
        <p:txBody>
          <a:bodyPr/>
          <a:lstStyle/>
          <a:p>
            <a:r>
              <a:rPr lang="de-DE" smtClean="0"/>
              <a:t>Vielen Dank für Ihre </a:t>
            </a:r>
            <a:br>
              <a:rPr lang="de-DE" smtClean="0"/>
            </a:br>
            <a:r>
              <a:rPr lang="de-DE" smtClean="0"/>
              <a:t>Aufmerksamkeit!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Bundestag, Wissenschaftliche Dienste</a:t>
            </a:r>
          </a:p>
          <a:p>
            <a:r>
              <a:rPr lang="de-DE" smtClean="0"/>
              <a:t>WD 8 – Umwelt, Naturschutz, Reaktorsicherheit, Bildung und Forschung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7" name="Picture 2" descr="IMG_069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18832" y="1412776"/>
            <a:ext cx="6077504" cy="4558128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Der Klimawandel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Bundestag, Wissenschaftliche Dienste</a:t>
            </a:r>
          </a:p>
          <a:p>
            <a:r>
              <a:rPr lang="de-DE" smtClean="0"/>
              <a:t>WD 8 – Umwelt, Naturschutz, Reaktorsicherheit, Bildung und Forschung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340768"/>
            <a:ext cx="5352653" cy="3343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uppieren 9"/>
          <p:cNvGrpSpPr/>
          <p:nvPr/>
        </p:nvGrpSpPr>
        <p:grpSpPr>
          <a:xfrm>
            <a:off x="755576" y="1916832"/>
            <a:ext cx="7772400" cy="3979863"/>
            <a:chOff x="685800" y="1743075"/>
            <a:chExt cx="7772400" cy="3979863"/>
          </a:xfrm>
        </p:grpSpPr>
        <p:pic>
          <p:nvPicPr>
            <p:cNvPr id="11" name="Picture 5" descr="Gletscherschmelze"/>
            <p:cNvPicPr>
              <a:picLocks noGrp="1" noChangeAspect="1" noChangeArrowheads="1"/>
            </p:cNvPicPr>
            <p:nvPr>
              <p:ph idx="1"/>
            </p:nvPr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685800" y="1784350"/>
              <a:ext cx="7772400" cy="3938588"/>
            </a:xfrm>
            <a:noFill/>
            <a:ln/>
          </p:spPr>
        </p:pic>
        <p:sp>
          <p:nvSpPr>
            <p:cNvPr id="12" name="Text Box 14"/>
            <p:cNvSpPr txBox="1">
              <a:spLocks noChangeArrowheads="1"/>
            </p:cNvSpPr>
            <p:nvPr/>
          </p:nvSpPr>
          <p:spPr bwMode="auto">
            <a:xfrm>
              <a:off x="1444625" y="1743075"/>
              <a:ext cx="89535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de-DE" sz="2800">
                  <a:solidFill>
                    <a:srgbClr val="FFFF00"/>
                  </a:solidFill>
                </a:rPr>
                <a:t>1979</a:t>
              </a:r>
            </a:p>
          </p:txBody>
        </p: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4140200" y="1743075"/>
              <a:ext cx="89535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de-DE" sz="2800">
                  <a:solidFill>
                    <a:srgbClr val="FFFF00"/>
                  </a:solidFill>
                </a:rPr>
                <a:t>1991</a:t>
              </a:r>
            </a:p>
          </p:txBody>
        </p:sp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6804025" y="1743075"/>
              <a:ext cx="89535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de-DE" sz="2800">
                  <a:solidFill>
                    <a:srgbClr val="FFFF00"/>
                  </a:solidFill>
                </a:rPr>
                <a:t>2002</a:t>
              </a: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1052736"/>
            <a:ext cx="3286100" cy="4276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" descr="IMG_6223_crop"/>
          <p:cNvPicPr preferRelativeResize="0">
            <a:picLocks noGrp="1" noChangeAspect="1" noChangeArrowheads="1"/>
          </p:cNvPicPr>
          <p:nvPr>
            <p:ph sz="quarter" idx="4294967295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827584" y="908720"/>
            <a:ext cx="3452093" cy="4873045"/>
          </a:xfrm>
          <a:prstGeom prst="rect">
            <a:avLst/>
          </a:prstGeom>
          <a:noFill/>
          <a:ln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91880" y="2708920"/>
            <a:ext cx="2592288" cy="340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0112" y="1196752"/>
            <a:ext cx="2658591" cy="349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9552" y="1916832"/>
            <a:ext cx="3019425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Der Klimawandel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</a:t>
            </a:r>
          </a:p>
          <a:p>
            <a:r>
              <a:rPr lang="de-DE" smtClean="0"/>
              <a:t>Wissenschaftliche Dienste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539552" y="980728"/>
            <a:ext cx="7992888" cy="2554545"/>
          </a:xfrm>
          <a:prstGeom prst="rect">
            <a:avLst/>
          </a:prstGeom>
          <a:solidFill>
            <a:srgbClr val="EBF5FB"/>
          </a:solidFill>
        </p:spPr>
        <p:txBody>
          <a:bodyPr wrap="square" rtlCol="0">
            <a:spAutoFit/>
          </a:bodyPr>
          <a:lstStyle/>
          <a:p>
            <a:r>
              <a:rPr lang="de-DE" sz="2400" smtClean="0"/>
              <a:t>Vierter Sachstandsbericht des Weltklimarat (IPCC):</a:t>
            </a:r>
          </a:p>
          <a:p>
            <a:endParaRPr lang="de-DE" sz="2000" smtClean="0"/>
          </a:p>
          <a:p>
            <a:pPr>
              <a:buFont typeface="Wingdings" pitchFamily="2" charset="2"/>
              <a:buChar char="Ø"/>
            </a:pPr>
            <a:r>
              <a:rPr lang="de-DE" sz="2000" smtClean="0"/>
              <a:t> </a:t>
            </a:r>
            <a:r>
              <a:rPr lang="de-DE" sz="2400" smtClean="0"/>
              <a:t>Erwärmung des Klimasystems eindeutig vorhanden. </a:t>
            </a:r>
          </a:p>
          <a:p>
            <a:endParaRPr lang="de-DE" sz="2000" smtClean="0"/>
          </a:p>
          <a:p>
            <a:pPr>
              <a:buFont typeface="Wingdings" pitchFamily="2" charset="2"/>
              <a:buChar char="Ø"/>
            </a:pPr>
            <a:r>
              <a:rPr lang="de-DE" sz="2000" smtClean="0"/>
              <a:t> </a:t>
            </a:r>
            <a:r>
              <a:rPr lang="de-DE" sz="2400" smtClean="0"/>
              <a:t>Anstiegs </a:t>
            </a:r>
            <a:r>
              <a:rPr lang="de-DE" sz="2400" smtClean="0"/>
              <a:t>der </a:t>
            </a:r>
            <a:r>
              <a:rPr lang="de-DE" sz="2400" smtClean="0"/>
              <a:t>globalen Durchschnitts-</a:t>
            </a:r>
            <a:r>
              <a:rPr lang="de-DE" sz="2400" smtClean="0"/>
              <a:t>T</a:t>
            </a:r>
            <a:r>
              <a:rPr lang="de-DE" sz="2400" smtClean="0"/>
              <a:t>emperatur </a:t>
            </a:r>
            <a:br>
              <a:rPr lang="de-DE" sz="2400" smtClean="0"/>
            </a:br>
            <a:r>
              <a:rPr lang="de-DE" sz="2400" smtClean="0"/>
              <a:t>   mit hoher Wahrscheinlichkeit </a:t>
            </a:r>
            <a:r>
              <a:rPr lang="de-DE" sz="2400" smtClean="0"/>
              <a:t>( </a:t>
            </a:r>
            <a:r>
              <a:rPr lang="de-DE" sz="2400" smtClean="0"/>
              <a:t>&gt; </a:t>
            </a:r>
            <a:r>
              <a:rPr lang="de-DE" sz="2400" b="1" smtClean="0"/>
              <a:t>90 %</a:t>
            </a:r>
            <a:r>
              <a:rPr lang="de-DE" sz="2400" smtClean="0"/>
              <a:t> ) </a:t>
            </a:r>
            <a:br>
              <a:rPr lang="de-DE" sz="2400" smtClean="0"/>
            </a:br>
            <a:r>
              <a:rPr lang="de-DE" sz="2400" smtClean="0"/>
              <a:t>   durch </a:t>
            </a:r>
            <a:r>
              <a:rPr lang="de-DE" sz="2400" b="1" smtClean="0"/>
              <a:t>antropogene </a:t>
            </a:r>
            <a:r>
              <a:rPr lang="de-DE" sz="2400" b="1" smtClean="0"/>
              <a:t>Treibhausgase </a:t>
            </a:r>
            <a:r>
              <a:rPr lang="de-DE" sz="2400" smtClean="0"/>
              <a:t>. </a:t>
            </a:r>
            <a:endParaRPr lang="de-DE" sz="2400"/>
          </a:p>
        </p:txBody>
      </p:sp>
      <p:sp>
        <p:nvSpPr>
          <p:cNvPr id="7" name="Textfeld 6"/>
          <p:cNvSpPr txBox="1"/>
          <p:nvPr/>
        </p:nvSpPr>
        <p:spPr>
          <a:xfrm>
            <a:off x="54339" y="3861048"/>
            <a:ext cx="9036495" cy="2308324"/>
          </a:xfrm>
          <a:prstGeom prst="rect">
            <a:avLst/>
          </a:prstGeom>
          <a:solidFill>
            <a:srgbClr val="F0E5F7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de-DE" sz="2400" smtClean="0"/>
              <a:t> </a:t>
            </a:r>
            <a:r>
              <a:rPr lang="de-DE" sz="2400" b="1" smtClean="0"/>
              <a:t>Verdopplung </a:t>
            </a:r>
            <a:r>
              <a:rPr lang="de-DE" sz="2400" b="1" smtClean="0"/>
              <a:t>CO</a:t>
            </a:r>
            <a:r>
              <a:rPr lang="de-DE" sz="2400" b="1" baseline="-25000" smtClean="0"/>
              <a:t>2</a:t>
            </a:r>
            <a:r>
              <a:rPr lang="de-DE" sz="2400" smtClean="0"/>
              <a:t>-Gehalt  </a:t>
            </a:r>
            <a:r>
              <a:rPr lang="de-DE" sz="2400" smtClean="0">
                <a:sym typeface="Wingdings" pitchFamily="2" charset="2"/>
              </a:rPr>
              <a:t>  </a:t>
            </a:r>
            <a:r>
              <a:rPr lang="de-DE" sz="2400" smtClean="0"/>
              <a:t>Erwärmung </a:t>
            </a:r>
            <a:r>
              <a:rPr lang="de-DE" sz="2400" smtClean="0"/>
              <a:t>um</a:t>
            </a:r>
            <a:r>
              <a:rPr lang="de-DE" sz="2400" smtClean="0"/>
              <a:t> </a:t>
            </a:r>
            <a:r>
              <a:rPr lang="de-DE" sz="2400" b="1" smtClean="0"/>
              <a:t>1,5 – 4,5 °C</a:t>
            </a:r>
            <a:r>
              <a:rPr lang="de-DE" sz="2400" smtClean="0"/>
              <a:t>. </a:t>
            </a:r>
          </a:p>
          <a:p>
            <a:pPr>
              <a:buFont typeface="Arial" pitchFamily="34" charset="0"/>
              <a:buChar char="•"/>
            </a:pPr>
            <a:endParaRPr lang="de-DE" sz="2400" smtClean="0"/>
          </a:p>
          <a:p>
            <a:pPr>
              <a:buFont typeface="Arial" pitchFamily="34" charset="0"/>
              <a:buChar char="•"/>
            </a:pPr>
            <a:r>
              <a:rPr lang="de-DE" sz="2400" smtClean="0"/>
              <a:t> Klima </a:t>
            </a:r>
            <a:r>
              <a:rPr lang="de-DE" sz="2400" smtClean="0"/>
              <a:t>im</a:t>
            </a:r>
            <a:r>
              <a:rPr lang="de-DE" sz="2400" b="1" smtClean="0"/>
              <a:t> </a:t>
            </a:r>
            <a:r>
              <a:rPr lang="de-DE" sz="2400" b="1" smtClean="0"/>
              <a:t>20. Jh.</a:t>
            </a:r>
            <a:r>
              <a:rPr lang="de-DE" sz="2400" smtClean="0"/>
              <a:t> deutlich erwärmt, </a:t>
            </a:r>
            <a:r>
              <a:rPr lang="de-DE" sz="2400" smtClean="0"/>
              <a:t> </a:t>
            </a:r>
            <a:r>
              <a:rPr lang="de-DE" sz="2400" b="1" smtClean="0"/>
              <a:t>global +0,6 </a:t>
            </a:r>
            <a:r>
              <a:rPr lang="de-DE" sz="2400" b="1" smtClean="0"/>
              <a:t>°C  </a:t>
            </a:r>
            <a:r>
              <a:rPr lang="de-DE" sz="2400" smtClean="0"/>
              <a:t>(BRD +1,0). </a:t>
            </a:r>
            <a:endParaRPr lang="de-DE" sz="2400" smtClean="0"/>
          </a:p>
          <a:p>
            <a:pPr>
              <a:buFont typeface="Arial" pitchFamily="34" charset="0"/>
              <a:buChar char="•"/>
            </a:pPr>
            <a:endParaRPr lang="de-DE" sz="2400" smtClean="0"/>
          </a:p>
          <a:p>
            <a:pPr>
              <a:buFont typeface="Arial" pitchFamily="34" charset="0"/>
              <a:buChar char="•"/>
            </a:pPr>
            <a:r>
              <a:rPr lang="de-DE" sz="2400" smtClean="0"/>
              <a:t> </a:t>
            </a:r>
            <a:r>
              <a:rPr lang="de-DE" sz="2400" smtClean="0"/>
              <a:t>Größter </a:t>
            </a:r>
            <a:r>
              <a:rPr lang="de-DE" sz="2400" smtClean="0"/>
              <a:t>Teil </a:t>
            </a:r>
            <a:r>
              <a:rPr lang="de-DE" sz="2400" smtClean="0"/>
              <a:t>der </a:t>
            </a:r>
            <a:r>
              <a:rPr lang="de-DE" sz="2400" b="1" smtClean="0"/>
              <a:t>Erwärmung durch CO</a:t>
            </a:r>
            <a:r>
              <a:rPr lang="de-DE" sz="2400" b="1" baseline="-25000" smtClean="0"/>
              <a:t>2</a:t>
            </a:r>
            <a:r>
              <a:rPr lang="de-DE" sz="2400" b="1" smtClean="0"/>
              <a:t> </a:t>
            </a:r>
            <a:r>
              <a:rPr lang="de-DE" sz="2400" smtClean="0"/>
              <a:t> </a:t>
            </a:r>
            <a:r>
              <a:rPr lang="de-DE" sz="2400" smtClean="0"/>
              <a:t>und  andere</a:t>
            </a:r>
            <a:br>
              <a:rPr lang="de-DE" sz="2400" smtClean="0"/>
            </a:br>
            <a:r>
              <a:rPr lang="de-DE" sz="2400" smtClean="0"/>
              <a:t>                                                                         </a:t>
            </a:r>
            <a:r>
              <a:rPr lang="de-DE" sz="2400" smtClean="0"/>
              <a:t>antropogene </a:t>
            </a:r>
            <a:r>
              <a:rPr lang="de-DE" sz="2400" smtClean="0"/>
              <a:t>Gase. </a:t>
            </a:r>
            <a:endParaRPr lang="de-DE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de-DE" smtClean="0">
                <a:cs typeface="Arial" pitchFamily="34" charset="0"/>
              </a:rPr>
              <a:t>Treibhauseffekt</a:t>
            </a:r>
            <a:endParaRPr lang="de-DE"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</a:t>
            </a:r>
          </a:p>
          <a:p>
            <a:r>
              <a:rPr lang="de-DE" smtClean="0"/>
              <a:t>Wissenschaftliche Dienste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79512" y="5733256"/>
            <a:ext cx="8712968" cy="461665"/>
          </a:xfrm>
          <a:prstGeom prst="rect">
            <a:avLst/>
          </a:prstGeom>
          <a:solidFill>
            <a:srgbClr val="EBF5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de-DE" sz="2400">
                <a:latin typeface="Arial" pitchFamily="34" charset="0"/>
                <a:cs typeface="Arial" pitchFamily="34" charset="0"/>
              </a:rPr>
              <a:t>Natürlicher Treibhauseffekt</a:t>
            </a:r>
            <a:r>
              <a:rPr lang="de-DE" sz="2400" smtClean="0">
                <a:latin typeface="Arial" pitchFamily="34" charset="0"/>
                <a:cs typeface="Arial" pitchFamily="34" charset="0"/>
              </a:rPr>
              <a:t>:  </a:t>
            </a:r>
            <a:r>
              <a:rPr lang="de-DE" sz="2400" b="1" smtClean="0">
                <a:latin typeface="Arial" pitchFamily="34" charset="0"/>
                <a:cs typeface="Arial" pitchFamily="34" charset="0"/>
              </a:rPr>
              <a:t>-18</a:t>
            </a:r>
            <a:r>
              <a:rPr lang="en-US" sz="2400" b="1" smtClean="0">
                <a:latin typeface="Arial" pitchFamily="34" charset="0"/>
                <a:cs typeface="Arial" pitchFamily="34" charset="0"/>
              </a:rPr>
              <a:t> °C </a:t>
            </a:r>
            <a:r>
              <a:rPr lang="en-US" sz="2400" b="1">
                <a:latin typeface="Arial" pitchFamily="34" charset="0"/>
                <a:cs typeface="Arial" pitchFamily="34" charset="0"/>
                <a:sym typeface="Wingdings" pitchFamily="2" charset="2"/>
              </a:rPr>
              <a:t> + 15 </a:t>
            </a:r>
            <a:r>
              <a:rPr lang="en-US" sz="2400" b="1" smtClean="0">
                <a:latin typeface="Arial" pitchFamily="34" charset="0"/>
                <a:cs typeface="Arial" pitchFamily="34" charset="0"/>
                <a:sym typeface="Wingdings" pitchFamily="2" charset="2"/>
              </a:rPr>
              <a:t>°</a:t>
            </a:r>
            <a:r>
              <a:rPr lang="en-US" sz="2400" b="1" smtClean="0">
                <a:latin typeface="Arial" pitchFamily="34" charset="0"/>
                <a:cs typeface="Arial" pitchFamily="34" charset="0"/>
              </a:rPr>
              <a:t>C</a:t>
            </a:r>
            <a:r>
              <a:rPr lang="en-US" sz="2400">
                <a:latin typeface="Arial" pitchFamily="34" charset="0"/>
                <a:cs typeface="Arial" pitchFamily="34" charset="0"/>
              </a:rPr>
              <a:t> </a:t>
            </a:r>
            <a:r>
              <a:rPr lang="en-US" sz="2400" smtClean="0">
                <a:latin typeface="Arial" pitchFamily="34" charset="0"/>
                <a:cs typeface="Arial" pitchFamily="34" charset="0"/>
              </a:rPr>
              <a:t>   (</a:t>
            </a:r>
            <a:r>
              <a:rPr lang="en-US" sz="2400">
                <a:latin typeface="Arial" pitchFamily="34" charset="0"/>
                <a:cs typeface="Arial" pitchFamily="34" charset="0"/>
              </a:rPr>
              <a:t>∆T = 33 </a:t>
            </a:r>
            <a:r>
              <a:rPr lang="en-US" sz="2400" smtClean="0">
                <a:latin typeface="Arial" pitchFamily="34" charset="0"/>
                <a:cs typeface="Arial" pitchFamily="34" charset="0"/>
              </a:rPr>
              <a:t>°C)</a:t>
            </a:r>
            <a:endParaRPr lang="en-US" sz="24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764703"/>
            <a:ext cx="6912768" cy="4783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feld 11"/>
          <p:cNvSpPr txBox="1"/>
          <p:nvPr/>
        </p:nvSpPr>
        <p:spPr>
          <a:xfrm>
            <a:off x="7003821" y="6135107"/>
            <a:ext cx="1888659" cy="24622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de-DE" sz="1000" smtClean="0"/>
              <a:t>Quelle: www.weltderphysik.de</a:t>
            </a:r>
            <a:endParaRPr lang="de-DE"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smtClean="0"/>
              <a:t>Treibhausgase</a:t>
            </a:r>
            <a:endParaRPr lang="de-DE" sz="2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</a:t>
            </a:r>
          </a:p>
          <a:p>
            <a:r>
              <a:rPr lang="de-DE" smtClean="0"/>
              <a:t>Wissenschaftliche Dienste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124744"/>
            <a:ext cx="7704856" cy="792087"/>
          </a:xfrm>
          <a:prstGeom prst="rect">
            <a:avLst/>
          </a:prstGeom>
          <a:solidFill>
            <a:srgbClr val="EBF5FB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7800" marR="0" lvl="0" indent="-177800" algn="l" defTabSz="900113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de-DE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Wasserdampf</a:t>
            </a:r>
            <a:r>
              <a:rPr kumimoji="0" lang="de-DE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</a:t>
            </a:r>
            <a:r>
              <a:rPr kumimoji="0" lang="de-DE" sz="2400" b="1" i="0" u="none" strike="noStrike" kern="0" cap="none" spc="0" normalizeH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de-DE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</a:t>
            </a:r>
            <a:r>
              <a:rPr kumimoji="0" lang="de-DE" sz="2400" b="1" i="0" u="none" strike="noStrike" kern="0" cap="none" spc="0" normalizeH="0" baseline="-2500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2</a:t>
            </a:r>
            <a:r>
              <a:rPr kumimoji="0" lang="de-DE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</a:t>
            </a:r>
            <a:r>
              <a:rPr kumimoji="0" lang="de-DE" sz="2400" b="1" i="0" u="none" strike="noStrike" kern="0" cap="none" spc="0" normalizeH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                 </a:t>
            </a:r>
            <a:r>
              <a:rPr kumimoji="0" lang="de-DE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Kohlendioxid</a:t>
            </a:r>
            <a:r>
              <a:rPr kumimoji="0" lang="de-DE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</a:t>
            </a:r>
            <a:r>
              <a:rPr kumimoji="0" lang="de-DE" sz="2400" b="1" i="0" u="none" strike="noStrike" kern="0" cap="none" spc="0" normalizeH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de-DE" sz="24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CO</a:t>
            </a:r>
            <a:r>
              <a:rPr kumimoji="0" lang="de-DE" sz="2400" b="1" i="0" u="none" strike="noStrike" kern="0" cap="none" spc="0" normalizeH="0" baseline="-2500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2</a:t>
            </a:r>
            <a:endParaRPr kumimoji="0" lang="de-DE" sz="24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644008" y="2418444"/>
            <a:ext cx="3960439" cy="3674852"/>
          </a:xfrm>
          <a:prstGeom prst="rect">
            <a:avLst/>
          </a:prstGeom>
          <a:solidFill>
            <a:srgbClr val="EBF5FB"/>
          </a:solidFill>
        </p:spPr>
        <p:txBody>
          <a:bodyPr wrap="square" rtlCol="0" anchor="ctr">
            <a:spAutoFit/>
          </a:bodyPr>
          <a:lstStyle/>
          <a:p>
            <a:pPr marL="177800" lvl="0" indent="-177800" defTabSz="900113" eaLnBrk="0" hangingPunct="0">
              <a:lnSpc>
                <a:spcPct val="90000"/>
              </a:lnSpc>
              <a:spcBef>
                <a:spcPct val="20000"/>
              </a:spcBef>
              <a:buFont typeface="Times" pitchFamily="18" charset="0"/>
              <a:buChar char="•"/>
              <a:defRPr/>
            </a:pPr>
            <a:r>
              <a:rPr lang="de-DE" sz="2400" kern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Methan, CH</a:t>
            </a:r>
            <a:r>
              <a:rPr lang="de-DE" sz="2400" kern="0" baseline="-2500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4</a:t>
            </a:r>
          </a:p>
          <a:p>
            <a:pPr marL="177800" lvl="0" indent="-177800" defTabSz="900113" eaLnBrk="0" hangingPunct="0">
              <a:lnSpc>
                <a:spcPct val="90000"/>
              </a:lnSpc>
              <a:spcBef>
                <a:spcPct val="20000"/>
              </a:spcBef>
              <a:buFont typeface="Times" pitchFamily="18" charset="0"/>
              <a:buChar char="•"/>
              <a:defRPr/>
            </a:pPr>
            <a:endParaRPr lang="de-DE" sz="2400" kern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177800" lvl="0" indent="-177800" defTabSz="900113" eaLnBrk="0" hangingPunct="0">
              <a:lnSpc>
                <a:spcPct val="90000"/>
              </a:lnSpc>
              <a:spcBef>
                <a:spcPct val="20000"/>
              </a:spcBef>
              <a:buFont typeface="Times" pitchFamily="18" charset="0"/>
              <a:buChar char="•"/>
              <a:defRPr/>
            </a:pPr>
            <a:r>
              <a:rPr lang="de-DE" sz="2400" kern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Lachgas, N</a:t>
            </a:r>
            <a:r>
              <a:rPr lang="de-DE" sz="2400" kern="0" baseline="-2500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de-DE" sz="2400" kern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</a:t>
            </a:r>
          </a:p>
          <a:p>
            <a:pPr marL="177800" lvl="0" indent="-177800" defTabSz="900113" eaLnBrk="0" hangingPunct="0">
              <a:lnSpc>
                <a:spcPct val="90000"/>
              </a:lnSpc>
              <a:spcBef>
                <a:spcPct val="20000"/>
              </a:spcBef>
              <a:buFont typeface="Times" pitchFamily="18" charset="0"/>
              <a:buChar char="•"/>
              <a:defRPr/>
            </a:pPr>
            <a:endParaRPr lang="de-DE" sz="2400" kern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177800" lvl="0" indent="-177800" defTabSz="900113" eaLnBrk="0" hangingPunct="0">
              <a:lnSpc>
                <a:spcPct val="90000"/>
              </a:lnSpc>
              <a:spcBef>
                <a:spcPct val="20000"/>
              </a:spcBef>
              <a:buFont typeface="Times" pitchFamily="18" charset="0"/>
              <a:buChar char="•"/>
              <a:defRPr/>
            </a:pPr>
            <a:r>
              <a:rPr lang="de-DE" sz="2400" kern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FCKW</a:t>
            </a:r>
          </a:p>
          <a:p>
            <a:pPr marL="177800" lvl="0" indent="-177800" defTabSz="900113" eaLnBrk="0" hangingPunct="0">
              <a:lnSpc>
                <a:spcPct val="90000"/>
              </a:lnSpc>
              <a:spcBef>
                <a:spcPct val="20000"/>
              </a:spcBef>
              <a:buFont typeface="Times" pitchFamily="18" charset="0"/>
              <a:buChar char="•"/>
              <a:defRPr/>
            </a:pPr>
            <a:endParaRPr lang="de-DE" sz="2400" kern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177800" lvl="0" indent="-177800" defTabSz="900113" eaLnBrk="0" hangingPunct="0">
              <a:lnSpc>
                <a:spcPct val="90000"/>
              </a:lnSpc>
              <a:spcBef>
                <a:spcPct val="20000"/>
              </a:spcBef>
              <a:buFont typeface="Times" pitchFamily="18" charset="0"/>
              <a:buChar char="•"/>
              <a:defRPr/>
            </a:pPr>
            <a:r>
              <a:rPr lang="de-DE" sz="2400" kern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Ozon, O</a:t>
            </a:r>
            <a:r>
              <a:rPr lang="de-DE" sz="2400" kern="0" baseline="-2500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3</a:t>
            </a:r>
          </a:p>
          <a:p>
            <a:pPr marL="177800" lvl="0" indent="-177800" defTabSz="900113" eaLnBrk="0" hangingPunct="0">
              <a:lnSpc>
                <a:spcPct val="90000"/>
              </a:lnSpc>
              <a:spcBef>
                <a:spcPct val="20000"/>
              </a:spcBef>
              <a:buFont typeface="Times" pitchFamily="18" charset="0"/>
              <a:buChar char="•"/>
              <a:defRPr/>
            </a:pPr>
            <a:endParaRPr lang="de-DE" sz="2400" kern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177800" lvl="0" indent="-177800" defTabSz="900113" eaLnBrk="0" hangingPunct="0">
              <a:lnSpc>
                <a:spcPct val="90000"/>
              </a:lnSpc>
              <a:spcBef>
                <a:spcPct val="20000"/>
              </a:spcBef>
              <a:buFont typeface="Times" pitchFamily="18" charset="0"/>
              <a:buChar char="•"/>
              <a:defRPr/>
            </a:pPr>
            <a:r>
              <a:rPr lang="de-DE" sz="2400" smtClean="0"/>
              <a:t>Schwefelhexafluorid, </a:t>
            </a:r>
            <a:r>
              <a:rPr lang="de-DE" sz="2400" kern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SF</a:t>
            </a:r>
            <a:r>
              <a:rPr lang="de-DE" sz="2400" kern="0" baseline="-2500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6</a:t>
            </a:r>
            <a:r>
              <a:rPr lang="de-DE" sz="2400" kern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420888"/>
            <a:ext cx="2952328" cy="3620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Treibhausgas Kohlendioxid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Bundestag, Wissenschaftliche Dienste</a:t>
            </a:r>
          </a:p>
          <a:p>
            <a:r>
              <a:rPr lang="de-DE" smtClean="0"/>
              <a:t>WD 8 – Umwelt, Naturschutz, Reaktorsicherheit, Bildung und Forschung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7" name="Picture 6" descr="Kaminfeuer_0143-1280x10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1844824"/>
            <a:ext cx="3331504" cy="2808312"/>
          </a:xfrm>
          <a:prstGeom prst="rect">
            <a:avLst/>
          </a:prstGeom>
          <a:noFill/>
        </p:spPr>
      </p:pic>
      <p:sp>
        <p:nvSpPr>
          <p:cNvPr id="8" name="Textfeld 7"/>
          <p:cNvSpPr txBox="1"/>
          <p:nvPr/>
        </p:nvSpPr>
        <p:spPr>
          <a:xfrm>
            <a:off x="5076056" y="4900401"/>
            <a:ext cx="3312368" cy="904863"/>
          </a:xfrm>
          <a:prstGeom prst="rect">
            <a:avLst/>
          </a:prstGeom>
          <a:solidFill>
            <a:srgbClr val="EBF5FB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marL="177800" lvl="0" indent="-177800" algn="ctr" defTabSz="900113" eaLnBrk="0" hangingPunct="0">
              <a:spcBef>
                <a:spcPct val="20000"/>
              </a:spcBef>
              <a:defRPr/>
            </a:pPr>
            <a:r>
              <a:rPr lang="de-DE" sz="2400" kern="0" smtClean="0">
                <a:solidFill>
                  <a:schemeClr val="tx2"/>
                </a:solidFill>
                <a:sym typeface="Wingdings" pitchFamily="2" charset="2"/>
              </a:rPr>
              <a:t>Verbrennung – </a:t>
            </a:r>
            <a:endParaRPr lang="de-DE" sz="2400" kern="0" smtClean="0">
              <a:solidFill>
                <a:schemeClr val="tx2"/>
              </a:solidFill>
              <a:sym typeface="Wingdings" pitchFamily="2" charset="2"/>
            </a:endParaRPr>
          </a:p>
          <a:p>
            <a:pPr marL="177800" lvl="0" indent="-177800" algn="ctr" defTabSz="900113" eaLnBrk="0" hangingPunct="0">
              <a:spcBef>
                <a:spcPct val="20000"/>
              </a:spcBef>
              <a:defRPr/>
            </a:pPr>
            <a:r>
              <a:rPr lang="de-DE" sz="2400" kern="0" smtClean="0">
                <a:solidFill>
                  <a:schemeClr val="tx2"/>
                </a:solidFill>
                <a:sym typeface="Wingdings" pitchFamily="2" charset="2"/>
              </a:rPr>
              <a:t>Freisetzung von CO</a:t>
            </a:r>
            <a:r>
              <a:rPr lang="de-DE" sz="2400" kern="0" baseline="-25000" smtClean="0">
                <a:solidFill>
                  <a:schemeClr val="tx2"/>
                </a:solidFill>
                <a:sym typeface="Wingdings" pitchFamily="2" charset="2"/>
              </a:rPr>
              <a:t>2</a:t>
            </a:r>
            <a:endParaRPr lang="de-DE" sz="2400" kern="0" smtClean="0">
              <a:solidFill>
                <a:schemeClr val="tx2"/>
              </a:solidFill>
              <a:sym typeface="Wingdings" pitchFamily="2" charset="2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51520" y="5478323"/>
            <a:ext cx="4176464" cy="830997"/>
          </a:xfrm>
          <a:prstGeom prst="rect">
            <a:avLst/>
          </a:prstGeom>
          <a:solidFill>
            <a:srgbClr val="EBF5FB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400" smtClean="0"/>
              <a:t>Bindung von CO</a:t>
            </a:r>
            <a:r>
              <a:rPr lang="de-DE" sz="2400" baseline="-25000" smtClean="0"/>
              <a:t>2</a:t>
            </a:r>
            <a:r>
              <a:rPr lang="de-DE" sz="2400" smtClean="0"/>
              <a:t> – </a:t>
            </a:r>
            <a:endParaRPr lang="de-DE" sz="2400" smtClean="0"/>
          </a:p>
          <a:p>
            <a:pPr algn="ctr"/>
            <a:r>
              <a:rPr lang="de-DE" sz="2400" smtClean="0"/>
              <a:t>Photosynthese</a:t>
            </a:r>
            <a:endParaRPr lang="de-DE" sz="2400"/>
          </a:p>
        </p:txBody>
      </p:sp>
      <p:pic>
        <p:nvPicPr>
          <p:cNvPr id="10" name="Inhaltsplatzhalter 4" descr="photosynth_symb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840020"/>
            <a:ext cx="3240360" cy="446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188640"/>
            <a:ext cx="5495528" cy="936104"/>
          </a:xfrm>
        </p:spPr>
        <p:txBody>
          <a:bodyPr/>
          <a:lstStyle/>
          <a:p>
            <a:r>
              <a:rPr lang="de-DE" sz="2800" smtClean="0"/>
              <a:t>CO</a:t>
            </a:r>
            <a:r>
              <a:rPr lang="de-DE" sz="2800" baseline="-25000" smtClean="0"/>
              <a:t>2</a:t>
            </a:r>
            <a:r>
              <a:rPr lang="de-DE" sz="2800" smtClean="0"/>
              <a:t>-Konzentration </a:t>
            </a:r>
            <a:r>
              <a:rPr lang="de-DE" sz="2800" smtClean="0"/>
              <a:t>Atmosphäre</a:t>
            </a:r>
            <a:endParaRPr lang="de-DE" sz="2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</a:t>
            </a:r>
          </a:p>
          <a:p>
            <a:r>
              <a:rPr lang="de-DE" smtClean="0"/>
              <a:t>Wissenschaftliche Dienste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8</a:t>
            </a:fld>
            <a:endParaRPr lang="de-DE"/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1331640" y="908720"/>
            <a:ext cx="6408712" cy="4176464"/>
            <a:chOff x="453" y="0"/>
            <a:chExt cx="3719" cy="2329"/>
          </a:xfrm>
        </p:grpSpPr>
        <p:pic>
          <p:nvPicPr>
            <p:cNvPr id="9" name="Picture 5" descr="Carbon_History_and_Flux-2"/>
            <p:cNvPicPr>
              <a:picLocks noChangeAspect="1" noChangeArrowheads="1"/>
            </p:cNvPicPr>
            <p:nvPr/>
          </p:nvPicPr>
          <p:blipFill>
            <a:blip r:embed="rId2" cstate="print"/>
            <a:srcRect t="94368" b="1714"/>
            <a:stretch>
              <a:fillRect/>
            </a:stretch>
          </p:blipFill>
          <p:spPr bwMode="auto">
            <a:xfrm>
              <a:off x="453" y="2147"/>
              <a:ext cx="3718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6" descr="Carbon_History_and_Flux-2"/>
            <p:cNvPicPr>
              <a:picLocks noChangeAspect="1" noChangeArrowheads="1"/>
            </p:cNvPicPr>
            <p:nvPr/>
          </p:nvPicPr>
          <p:blipFill>
            <a:blip r:embed="rId2" cstate="print"/>
            <a:srcRect b="52859"/>
            <a:stretch>
              <a:fillRect/>
            </a:stretch>
          </p:blipFill>
          <p:spPr bwMode="auto">
            <a:xfrm>
              <a:off x="454" y="0"/>
              <a:ext cx="3718" cy="2189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11" name="Textfeld 10"/>
          <p:cNvSpPr txBox="1"/>
          <p:nvPr/>
        </p:nvSpPr>
        <p:spPr>
          <a:xfrm>
            <a:off x="251520" y="5242555"/>
            <a:ext cx="8712968" cy="1138773"/>
          </a:xfrm>
          <a:prstGeom prst="rect">
            <a:avLst/>
          </a:prstGeom>
          <a:solidFill>
            <a:srgbClr val="F0E5F7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de-DE" sz="2000" smtClean="0"/>
              <a:t> </a:t>
            </a:r>
            <a:r>
              <a:rPr lang="de-DE" sz="2400" b="1" smtClean="0"/>
              <a:t>CO</a:t>
            </a:r>
            <a:r>
              <a:rPr lang="de-DE" sz="2400" b="1" baseline="-25000" smtClean="0"/>
              <a:t>2</a:t>
            </a:r>
            <a:r>
              <a:rPr lang="de-DE" sz="2400" smtClean="0"/>
              <a:t> Konzentration seit 1850 von </a:t>
            </a:r>
            <a:r>
              <a:rPr lang="de-DE" sz="2400" b="1" smtClean="0"/>
              <a:t>280 </a:t>
            </a:r>
            <a:r>
              <a:rPr lang="de-DE" sz="2400" smtClean="0"/>
              <a:t>auf</a:t>
            </a:r>
            <a:r>
              <a:rPr lang="de-DE" sz="2400" b="1" smtClean="0"/>
              <a:t> 380 ppm</a:t>
            </a:r>
            <a:r>
              <a:rPr lang="de-DE" sz="2400" smtClean="0"/>
              <a:t> gestiegen.</a:t>
            </a:r>
          </a:p>
          <a:p>
            <a:pPr>
              <a:buFont typeface="Arial" pitchFamily="34" charset="0"/>
              <a:buChar char="•"/>
            </a:pPr>
            <a:endParaRPr lang="de-DE" sz="2000" smtClean="0"/>
          </a:p>
          <a:p>
            <a:pPr>
              <a:buFont typeface="Arial" pitchFamily="34" charset="0"/>
              <a:buChar char="•"/>
            </a:pPr>
            <a:r>
              <a:rPr lang="de-DE" sz="2000" smtClean="0"/>
              <a:t> </a:t>
            </a:r>
            <a:r>
              <a:rPr lang="de-DE" sz="2400" smtClean="0"/>
              <a:t>Mensch </a:t>
            </a:r>
            <a:r>
              <a:rPr lang="de-DE" sz="2400" smtClean="0"/>
              <a:t>ist verantwortlich (Fossiler Brennstoffe, Abholzung).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smtClean="0"/>
              <a:t>CO</a:t>
            </a:r>
            <a:r>
              <a:rPr lang="de-DE" sz="2800" baseline="-25000" smtClean="0"/>
              <a:t>2</a:t>
            </a:r>
            <a:r>
              <a:rPr lang="de-DE" sz="2800" smtClean="0"/>
              <a:t>-Konzentration und Temperatur</a:t>
            </a:r>
            <a:endParaRPr lang="de-DE" sz="2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Deutscher Bundestag</a:t>
            </a:r>
          </a:p>
          <a:p>
            <a:r>
              <a:rPr lang="de-DE" smtClean="0"/>
              <a:t>Wissenschaftliche Dienste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September 2010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Folien </a:t>
            </a:r>
            <a:fld id="{2EE501B2-4D84-4DA8-AE2E-301CF7531038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7" name="Picture 5" descr="rahmstorf_neu_2004-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49100" y="1449164"/>
            <a:ext cx="8815388" cy="4356100"/>
          </a:xfrm>
          <a:noFill/>
          <a:ln/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347864" y="5559623"/>
            <a:ext cx="3168352" cy="461665"/>
          </a:xfrm>
          <a:prstGeom prst="rect">
            <a:avLst/>
          </a:prstGeom>
          <a:solidFill>
            <a:srgbClr val="FFFEFB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de-DE" sz="2400" b="1"/>
              <a:t>Zeit </a:t>
            </a:r>
            <a:r>
              <a:rPr lang="de-DE" sz="2400" b="1" smtClean="0"/>
              <a:t> (</a:t>
            </a:r>
            <a:r>
              <a:rPr lang="de-DE" sz="2400" b="1"/>
              <a:t>Jahrtausende)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380312" y="5847075"/>
            <a:ext cx="164500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000" smtClean="0"/>
              <a:t>Quelle: S. Rahmstorf</a:t>
            </a:r>
            <a:r>
              <a:rPr lang="de-DE" sz="1000"/>
              <a:t>, </a:t>
            </a:r>
            <a:r>
              <a:rPr lang="de-DE" sz="1000" smtClean="0"/>
              <a:t>PIK</a:t>
            </a:r>
            <a:endParaRPr lang="de-DE" sz="1000"/>
          </a:p>
        </p:txBody>
      </p:sp>
      <p:cxnSp>
        <p:nvCxnSpPr>
          <p:cNvPr id="13" name="Gerade Verbindung mit Pfeil 12"/>
          <p:cNvCxnSpPr/>
          <p:nvPr/>
        </p:nvCxnSpPr>
        <p:spPr>
          <a:xfrm rot="5400000" flipH="1" flipV="1">
            <a:off x="1121494" y="5013176"/>
            <a:ext cx="791294" cy="360834"/>
          </a:xfrm>
          <a:prstGeom prst="straightConnector1">
            <a:avLst/>
          </a:prstGeom>
          <a:ln w="28575">
            <a:solidFill>
              <a:srgbClr val="C092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689696" y="5661248"/>
            <a:ext cx="1856214" cy="461665"/>
          </a:xfrm>
          <a:prstGeom prst="rect">
            <a:avLst/>
          </a:prstGeom>
          <a:solidFill>
            <a:srgbClr val="0046D2"/>
          </a:solidFill>
        </p:spPr>
        <p:txBody>
          <a:bodyPr wrap="none" rtlCol="0">
            <a:spAutoFit/>
          </a:bodyPr>
          <a:lstStyle/>
          <a:p>
            <a:r>
              <a:rPr lang="de-DE" sz="2400" b="1" smtClean="0">
                <a:solidFill>
                  <a:schemeClr val="accent1"/>
                </a:solidFill>
              </a:rPr>
              <a:t>Temperatur</a:t>
            </a:r>
            <a:endParaRPr lang="de-DE" sz="2400" b="1">
              <a:solidFill>
                <a:schemeClr val="accent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1137135" y="1979548"/>
            <a:ext cx="2331087" cy="400110"/>
          </a:xfrm>
          <a:prstGeom prst="rect">
            <a:avLst/>
          </a:prstGeom>
          <a:solidFill>
            <a:srgbClr val="CCE9AD"/>
          </a:solidFill>
        </p:spPr>
        <p:txBody>
          <a:bodyPr wrap="none" rtlCol="0">
            <a:spAutoFit/>
          </a:bodyPr>
          <a:lstStyle/>
          <a:p>
            <a:r>
              <a:rPr lang="de-DE" sz="2000" smtClean="0"/>
              <a:t>CO</a:t>
            </a:r>
            <a:r>
              <a:rPr lang="de-DE" sz="2000" baseline="-25000" smtClean="0"/>
              <a:t>2</a:t>
            </a:r>
            <a:r>
              <a:rPr lang="de-DE" sz="2000" smtClean="0"/>
              <a:t>-Konzentration</a:t>
            </a:r>
            <a:endParaRPr lang="de-DE" sz="2000"/>
          </a:p>
        </p:txBody>
      </p:sp>
      <p:cxnSp>
        <p:nvCxnSpPr>
          <p:cNvPr id="22" name="Gerade Verbindung mit Pfeil 21"/>
          <p:cNvCxnSpPr/>
          <p:nvPr/>
        </p:nvCxnSpPr>
        <p:spPr>
          <a:xfrm rot="16200000" flipH="1">
            <a:off x="1661554" y="2817726"/>
            <a:ext cx="863302" cy="71214"/>
          </a:xfrm>
          <a:prstGeom prst="straightConnector1">
            <a:avLst/>
          </a:prstGeom>
          <a:ln w="28575">
            <a:solidFill>
              <a:srgbClr val="C092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utscher Bundestag-Masterfolie neu">
  <a:themeElements>
    <a:clrScheme name="Deutscher Bundestag-Masterfolie neu 5">
      <a:dk1>
        <a:srgbClr val="000000"/>
      </a:dk1>
      <a:lt1>
        <a:srgbClr val="FFFFD9"/>
      </a:lt1>
      <a:dk2>
        <a:srgbClr val="000000"/>
      </a:dk2>
      <a:lt2>
        <a:srgbClr val="777777"/>
      </a:lt2>
      <a:accent1>
        <a:srgbClr val="FFFFF7"/>
      </a:accent1>
      <a:accent2>
        <a:srgbClr val="33CCCC"/>
      </a:accent2>
      <a:accent3>
        <a:srgbClr val="FFFFE9"/>
      </a:accent3>
      <a:accent4>
        <a:srgbClr val="000000"/>
      </a:accent4>
      <a:accent5>
        <a:srgbClr val="FFFFFA"/>
      </a:accent5>
      <a:accent6>
        <a:srgbClr val="2DB9B9"/>
      </a:accent6>
      <a:hlink>
        <a:srgbClr val="FF5050"/>
      </a:hlink>
      <a:folHlink>
        <a:srgbClr val="FF9900"/>
      </a:folHlink>
    </a:clrScheme>
    <a:fontScheme name="Deutscher Bundestag-Masterfolie neu">
      <a:majorFont>
        <a:latin typeface="Melior Com"/>
        <a:ea typeface=""/>
        <a:cs typeface=""/>
      </a:majorFont>
      <a:minorFont>
        <a:latin typeface="Melior 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utscher Bundestag-Masterfolie ne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utscher Bundestag-Masterfolie neu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utscher Bundestag-Masterfolie neu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utscher Bundestag-Masterfolie neu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utscher Bundestag-Masterfolie neu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utscher Bundestag-Masterfolie neu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utscher Bundestag-Masterfolie neu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utscher Bundestag-Masterfolie neu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utscher Bundestag-Masterfolie neu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utscher Bundestag-Masterfolie neu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utscher Bundestag-Masterfolie neu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utscher Bundestag-Masterfolie neu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utscher Bundestag-Masterfolie neu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utscher Bundestag-Masterfolie neu 1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utscher Bundestag-Masterfolie neu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utscher Bundestag-Masterfolie neu 16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utscher Bundestag-Masterfolie neu 17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utscher Bundestag-Masterfolie neu 18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utscher Bundestag-Masterfolie neu 19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utscher Bundestag-Masterfolie neu 20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utscher Bundestag-Masterfolie neu 21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utscher Bundestag-Masterfolie neu 22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utscher Bundestag-Masterfolie neu 23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utscher Bundestag-Masterfolie neu 24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utscher Bundestag-Masterfolie neu 2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FFFF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1060</Words>
  <Application>Microsoft Office PowerPoint</Application>
  <PresentationFormat>Bildschirmpräsentation (4:3)</PresentationFormat>
  <Paragraphs>310</Paragraphs>
  <Slides>29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29</vt:i4>
      </vt:variant>
    </vt:vector>
  </HeadingPairs>
  <TitlesOfParts>
    <vt:vector size="31" baseType="lpstr">
      <vt:lpstr>Deutscher Bundestag-Masterfolie neu</vt:lpstr>
      <vt:lpstr>Benutzerdefiniertes Design</vt:lpstr>
      <vt:lpstr>Deutscher Bundestag</vt:lpstr>
      <vt:lpstr>Was ist Geo-Engineering ?</vt:lpstr>
      <vt:lpstr>Der Klimawandel</vt:lpstr>
      <vt:lpstr>Der Klimawandel</vt:lpstr>
      <vt:lpstr>Treibhauseffekt</vt:lpstr>
      <vt:lpstr>Treibhausgase</vt:lpstr>
      <vt:lpstr>Treibhausgas Kohlendioxid</vt:lpstr>
      <vt:lpstr>CO2-Konzentration Atmosphäre</vt:lpstr>
      <vt:lpstr>CO2-Konzentration und Temperatur</vt:lpstr>
      <vt:lpstr>Handlungsmöglichkeiten</vt:lpstr>
      <vt:lpstr>Klimakontroll – Mechanismen</vt:lpstr>
      <vt:lpstr>Strahlungsbilanz: Atmosphäre </vt:lpstr>
      <vt:lpstr>Paul Crutzen</vt:lpstr>
      <vt:lpstr>Atmosphäre – Schwefeldioxid </vt:lpstr>
      <vt:lpstr>Strahlungsbilanz:  Wolkenbildung </vt:lpstr>
      <vt:lpstr>Strahlungsbilanz:  Spiegel im Weltall </vt:lpstr>
      <vt:lpstr>Probleme des Strahlungsbilanz-Managements </vt:lpstr>
      <vt:lpstr>CO2-Einlagerungung –  „künstliche Bäume“</vt:lpstr>
      <vt:lpstr>CCS-Technologie</vt:lpstr>
      <vt:lpstr>Standort Ketzin</vt:lpstr>
      <vt:lpstr>Ozeane als CO2-Senke</vt:lpstr>
      <vt:lpstr>Biokohle als CO2-Senke</vt:lpstr>
      <vt:lpstr>Biokohle als CO2-Senke</vt:lpstr>
      <vt:lpstr>Vor- und Nachteile der Bindung  von atmosphärischen CO2</vt:lpstr>
      <vt:lpstr>Ethische Fragen</vt:lpstr>
      <vt:lpstr>Rechtliche Fragen</vt:lpstr>
      <vt:lpstr>Vielen Dank für  Ihre Aufmerksamkeit !</vt:lpstr>
      <vt:lpstr>Vielen Dank für  Ihre Aufmerksamkeit !</vt:lpstr>
      <vt:lpstr>Vielen Dank für Ihre  Aufmerksamkeit!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Deutscher Bundestag</dc:title>
  <dc:creator>Manuela 2002</dc:creator>
  <cp:lastModifiedBy>veradolphsju</cp:lastModifiedBy>
  <cp:revision>364</cp:revision>
  <dcterms:created xsi:type="dcterms:W3CDTF">2009-09-29T18:15:46Z</dcterms:created>
  <dcterms:modified xsi:type="dcterms:W3CDTF">2010-09-10T14:32:30Z</dcterms:modified>
</cp:coreProperties>
</file>